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53" r:id="rId3"/>
    <p:sldId id="572" r:id="rId4"/>
    <p:sldId id="573" r:id="rId5"/>
    <p:sldId id="574" r:id="rId6"/>
    <p:sldId id="354" r:id="rId7"/>
    <p:sldId id="493" r:id="rId8"/>
    <p:sldId id="570" r:id="rId9"/>
    <p:sldId id="563" r:id="rId10"/>
    <p:sldId id="530" r:id="rId11"/>
    <p:sldId id="564" r:id="rId12"/>
    <p:sldId id="529" r:id="rId13"/>
    <p:sldId id="566" r:id="rId14"/>
    <p:sldId id="571" r:id="rId15"/>
    <p:sldId id="531" r:id="rId16"/>
    <p:sldId id="532" r:id="rId17"/>
    <p:sldId id="575" r:id="rId18"/>
    <p:sldId id="577" r:id="rId19"/>
    <p:sldId id="576" r:id="rId20"/>
    <p:sldId id="542" r:id="rId21"/>
    <p:sldId id="533" r:id="rId22"/>
    <p:sldId id="534" r:id="rId23"/>
    <p:sldId id="535" r:id="rId24"/>
    <p:sldId id="537" r:id="rId25"/>
    <p:sldId id="536" r:id="rId26"/>
    <p:sldId id="538" r:id="rId27"/>
    <p:sldId id="539" r:id="rId28"/>
    <p:sldId id="540" r:id="rId29"/>
    <p:sldId id="549" r:id="rId30"/>
    <p:sldId id="541" r:id="rId31"/>
    <p:sldId id="550" r:id="rId32"/>
    <p:sldId id="543" r:id="rId33"/>
    <p:sldId id="544" r:id="rId34"/>
    <p:sldId id="546" r:id="rId35"/>
    <p:sldId id="545" r:id="rId36"/>
    <p:sldId id="547" r:id="rId37"/>
    <p:sldId id="551" r:id="rId38"/>
    <p:sldId id="567" r:id="rId39"/>
    <p:sldId id="552" r:id="rId40"/>
    <p:sldId id="578" r:id="rId41"/>
    <p:sldId id="579" r:id="rId42"/>
    <p:sldId id="580" r:id="rId43"/>
    <p:sldId id="548" r:id="rId44"/>
    <p:sldId id="553" r:id="rId45"/>
    <p:sldId id="560" r:id="rId46"/>
    <p:sldId id="562" r:id="rId47"/>
    <p:sldId id="554" r:id="rId48"/>
    <p:sldId id="556" r:id="rId49"/>
    <p:sldId id="557" r:id="rId50"/>
    <p:sldId id="555" r:id="rId51"/>
    <p:sldId id="568" r:id="rId52"/>
    <p:sldId id="569" r:id="rId53"/>
    <p:sldId id="581" r:id="rId54"/>
    <p:sldId id="55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7D7"/>
    <a:srgbClr val="002060"/>
    <a:srgbClr val="FFFFFF"/>
    <a:srgbClr val="D2D2D2"/>
    <a:srgbClr val="888888"/>
    <a:srgbClr val="FFFDFF"/>
    <a:srgbClr val="FF951D"/>
    <a:srgbClr val="514870"/>
    <a:srgbClr val="D2D0D2"/>
    <a:srgbClr val="D5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0603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1DB719-D6A2-4AB1-A3E7-C3F8A8FD162A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92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10079-E522-4B7B-A548-939E1C893867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699C58-1996-444F-8919-D84B7040D798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7612-8B26-41FB-8A15-737F1F171270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85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203B4-B734-4235-93EA-CDD22EFF0745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D65F9-8F8D-4F60-A674-6EEE7F16633C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6A4D7-0167-4302-9672-BD3996C0942F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17863-BE03-4166-81E8-4D0C3CE16522}" type="datetime1">
              <a:rPr lang="en-US" smtClean="0"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92DD8-85EE-4AF2-B499-0A6EA1CF193E}" type="datetime1">
              <a:rPr lang="en-US" smtClean="0"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AE031-3B13-4BB8-9B01-29693D5423D9}" type="datetime1">
              <a:rPr lang="en-US" smtClean="0"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9EF12-F2A6-42D1-B9F6-C63140B38774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963D9-05CC-4486-99C3-C5F0DD7FED17}" type="datetime1">
              <a:rPr lang="en-US" smtClean="0"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3D894-FC83-4000-9A63-53103D4532D3}" type="datetime1">
              <a:rPr lang="en-US" smtClean="0"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23" y="1651087"/>
            <a:ext cx="54197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8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  <a:p>
            <a:pPr lvl="1"/>
            <a:r>
              <a:rPr lang="en-US" dirty="0"/>
              <a:t>Containers are lightweight packages of your application code together with dependencies such as specific versions of programming language runtimes and libraries required to run your software services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Containers make it easy to share CPU, memory, storage, and network resources at the operating systems level and offer a logical packaging mechanism in which applications can be abstracted from the environment in which they actually run.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6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289304"/>
            <a:ext cx="11650767" cy="48636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Ease of </a:t>
            </a:r>
            <a:r>
              <a:rPr lang="en-US" dirty="0" smtClean="0"/>
              <a:t>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Containers </a:t>
            </a:r>
            <a:r>
              <a:rPr lang="en-US" dirty="0"/>
              <a:t>are built and deployed from a local image in only a few seconds. </a:t>
            </a:r>
          </a:p>
          <a:p>
            <a:pPr>
              <a:lnSpc>
                <a:spcPct val="150000"/>
              </a:lnSpc>
            </a:pPr>
            <a:r>
              <a:rPr lang="en-US" dirty="0"/>
              <a:t>Scalability and </a:t>
            </a:r>
            <a:r>
              <a:rPr lang="en-US" dirty="0" smtClean="0"/>
              <a:t>Flexibility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Containerized </a:t>
            </a:r>
            <a:r>
              <a:rPr lang="en-US" dirty="0"/>
              <a:t>applications are perfect for scaling both up and down.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Consistent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Since </a:t>
            </a:r>
            <a:r>
              <a:rPr lang="en-US" dirty="0"/>
              <a:t>containers are standardized units, they will work in any provided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289304"/>
            <a:ext cx="11650767" cy="48636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Portability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Not </a:t>
            </a:r>
            <a:r>
              <a:rPr lang="en-US" sz="2200" dirty="0"/>
              <a:t>tied to or dependent upon the host operating system. </a:t>
            </a:r>
          </a:p>
          <a:p>
            <a:pPr>
              <a:lnSpc>
                <a:spcPct val="150000"/>
              </a:lnSpc>
            </a:pPr>
            <a:r>
              <a:rPr lang="en-US" dirty="0"/>
              <a:t>Agility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Capability </a:t>
            </a:r>
            <a:r>
              <a:rPr lang="en-US" sz="2200" dirty="0"/>
              <a:t>to manage various kinds of </a:t>
            </a:r>
            <a:r>
              <a:rPr lang="en-US" sz="2200" dirty="0" smtClean="0"/>
              <a:t>changes quickly </a:t>
            </a:r>
            <a:r>
              <a:rPr lang="en-US" sz="2200" dirty="0"/>
              <a:t>during </a:t>
            </a:r>
            <a:r>
              <a:rPr lang="en-US" sz="2200" dirty="0" smtClean="0"/>
              <a:t>the development </a:t>
            </a:r>
            <a:r>
              <a:rPr lang="en-US" sz="2200" dirty="0"/>
              <a:t>process. </a:t>
            </a:r>
          </a:p>
          <a:p>
            <a:pPr>
              <a:lnSpc>
                <a:spcPct val="150000"/>
              </a:lnSpc>
            </a:pPr>
            <a:r>
              <a:rPr lang="en-US" dirty="0"/>
              <a:t>Security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200" dirty="0"/>
              <a:t>due to isolation of applications.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8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advantage of containers is that they are lightweight and portable and thus helps the developer a lot in configuring and deploying their application.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many reasons for using Containers but only some of them are listed below:</a:t>
            </a:r>
          </a:p>
          <a:p>
            <a:pPr lvl="1"/>
            <a:r>
              <a:rPr lang="en-US" b="1" dirty="0" smtClean="0"/>
              <a:t>Lightweight</a:t>
            </a:r>
            <a:r>
              <a:rPr lang="en-US" dirty="0"/>
              <a:t>: </a:t>
            </a:r>
            <a:r>
              <a:rPr lang="en-US" dirty="0" smtClean="0"/>
              <a:t>Share </a:t>
            </a:r>
            <a:r>
              <a:rPr lang="en-US" dirty="0"/>
              <a:t>the machine </a:t>
            </a:r>
            <a:r>
              <a:rPr lang="en-US" dirty="0" smtClean="0"/>
              <a:t>OS, they </a:t>
            </a:r>
            <a:r>
              <a:rPr lang="en-US" dirty="0"/>
              <a:t>don’t need a full OS instance per application. </a:t>
            </a:r>
          </a:p>
          <a:p>
            <a:pPr lvl="1"/>
            <a:r>
              <a:rPr lang="en-US" b="1" dirty="0"/>
              <a:t>Portable</a:t>
            </a:r>
            <a:r>
              <a:rPr lang="en-US" dirty="0"/>
              <a:t>: </a:t>
            </a:r>
            <a:r>
              <a:rPr lang="en-US" dirty="0" smtClean="0"/>
              <a:t>A package </a:t>
            </a:r>
            <a:r>
              <a:rPr lang="en-US" dirty="0"/>
              <a:t>having all their dependencies with them, </a:t>
            </a:r>
            <a:r>
              <a:rPr lang="en-US" dirty="0" smtClean="0"/>
              <a:t>write </a:t>
            </a:r>
            <a:r>
              <a:rPr lang="en-US" dirty="0"/>
              <a:t>the software once and </a:t>
            </a:r>
            <a:r>
              <a:rPr lang="en-US" dirty="0" smtClean="0"/>
              <a:t>run </a:t>
            </a:r>
            <a:r>
              <a:rPr lang="en-US" dirty="0"/>
              <a:t>across different </a:t>
            </a:r>
            <a:r>
              <a:rPr lang="en-US" dirty="0" smtClean="0"/>
              <a:t>computing environments.</a:t>
            </a:r>
            <a:endParaRPr lang="en-US" dirty="0"/>
          </a:p>
          <a:p>
            <a:pPr lvl="1"/>
            <a:r>
              <a:rPr lang="en-US" b="1" dirty="0"/>
              <a:t>Supports CI/CD</a:t>
            </a:r>
            <a:r>
              <a:rPr lang="en-US" dirty="0"/>
              <a:t>: </a:t>
            </a:r>
            <a:r>
              <a:rPr lang="en-US" dirty="0" smtClean="0"/>
              <a:t>Deployment </a:t>
            </a:r>
            <a:r>
              <a:rPr lang="en-US" dirty="0"/>
              <a:t>portability/consistency across platforms and their small </a:t>
            </a:r>
            <a:r>
              <a:rPr lang="en-US" dirty="0" smtClean="0"/>
              <a:t>size.</a:t>
            </a:r>
            <a:endParaRPr lang="en-US" dirty="0"/>
          </a:p>
          <a:p>
            <a:pPr lvl="1"/>
            <a:r>
              <a:rPr lang="en-US" b="1" dirty="0"/>
              <a:t>Improves utilization</a:t>
            </a:r>
            <a:r>
              <a:rPr lang="en-US" dirty="0"/>
              <a:t>: </a:t>
            </a:r>
            <a:r>
              <a:rPr lang="en-US" dirty="0" smtClean="0"/>
              <a:t>Enable </a:t>
            </a:r>
            <a:r>
              <a:rPr lang="en-US" dirty="0"/>
              <a:t>developers and operators to improve CPU and memory </a:t>
            </a:r>
            <a:r>
              <a:rPr lang="en-US" dirty="0" smtClean="0"/>
              <a:t>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Features of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Benefits of 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30" y="1406880"/>
            <a:ext cx="8377862" cy="47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0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</a:t>
            </a:r>
            <a:r>
              <a:rPr lang="en-US" dirty="0" smtClean="0"/>
              <a:t>vs </a:t>
            </a:r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 descr="monolith vs microservices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71" y="1158071"/>
            <a:ext cx="8915273" cy="569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0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</a:t>
            </a:r>
            <a:r>
              <a:rPr lang="en-US" dirty="0" err="1"/>
              <a:t>Microservices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406880"/>
            <a:ext cx="6356445" cy="4746091"/>
          </a:xfrm>
        </p:spPr>
        <p:txBody>
          <a:bodyPr>
            <a:normAutofit/>
          </a:bodyPr>
          <a:lstStyle/>
          <a:p>
            <a:r>
              <a:rPr lang="en-US" dirty="0"/>
              <a:t>A monolithic architecture </a:t>
            </a:r>
            <a:r>
              <a:rPr lang="en-US" dirty="0" smtClean="0"/>
              <a:t>is </a:t>
            </a:r>
            <a:r>
              <a:rPr lang="en-US" dirty="0"/>
              <a:t>built as a unified unit that is self-contained and independent from other 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word “monolith” is often attributed to something </a:t>
            </a:r>
            <a:r>
              <a:rPr lang="en-US" dirty="0" smtClean="0"/>
              <a:t>large.</a:t>
            </a:r>
          </a:p>
          <a:p>
            <a:r>
              <a:rPr lang="en-US" dirty="0" smtClean="0"/>
              <a:t>A </a:t>
            </a:r>
            <a:r>
              <a:rPr lang="en-US" dirty="0"/>
              <a:t>monolithic architecture is a singular, large computing network with one code base that couples all of the business concerns together.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monolithic architectur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3" t="7208" r="9744" b="8371"/>
          <a:stretch/>
        </p:blipFill>
        <p:spPr bwMode="auto">
          <a:xfrm>
            <a:off x="795527" y="1406880"/>
            <a:ext cx="4636009" cy="421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</a:t>
            </a:r>
            <a:r>
              <a:rPr lang="en-US" dirty="0" err="1"/>
              <a:t>Microservices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406880"/>
            <a:ext cx="6356445" cy="474609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</a:t>
            </a:r>
            <a:r>
              <a:rPr lang="en-US" dirty="0" smtClean="0"/>
              <a:t>architecture is </a:t>
            </a:r>
            <a:r>
              <a:rPr lang="en-US" dirty="0"/>
              <a:t>an architectural method that relies on a series of independently deployable services.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services have their own business logic and database with a specific goal. </a:t>
            </a:r>
            <a:endParaRPr lang="en-US" dirty="0" smtClean="0"/>
          </a:p>
          <a:p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/>
              <a:t>decouple major business, domain-specific concerns into separate, independent code bases.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microservice architectur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8127" r="8444" b="7741"/>
          <a:stretch/>
        </p:blipFill>
        <p:spPr bwMode="auto">
          <a:xfrm>
            <a:off x="539551" y="1729832"/>
            <a:ext cx="4608521" cy="34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7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Containerization?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we need </a:t>
            </a:r>
            <a:r>
              <a:rPr lang="en-US" dirty="0"/>
              <a:t>Containers?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Why we need Docker?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Docker?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Example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Case Study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58" y="1385666"/>
            <a:ext cx="2615058" cy="21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man vs Docker: What are the differences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5071" r="56418" b="25627"/>
          <a:stretch/>
        </p:blipFill>
        <p:spPr bwMode="auto">
          <a:xfrm>
            <a:off x="7187894" y="1382191"/>
            <a:ext cx="3144826" cy="21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627632" y="4101733"/>
            <a:ext cx="3227832" cy="2070467"/>
            <a:chOff x="2962656" y="3233053"/>
            <a:chExt cx="3392218" cy="2189339"/>
          </a:xfrm>
        </p:grpSpPr>
        <p:pic>
          <p:nvPicPr>
            <p:cNvPr id="1032" name="Picture 8" descr="Buildah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8"/>
            <a:stretch/>
          </p:blipFill>
          <p:spPr bwMode="auto">
            <a:xfrm>
              <a:off x="2962656" y="4243133"/>
              <a:ext cx="3392218" cy="117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uildah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983"/>
            <a:stretch/>
          </p:blipFill>
          <p:spPr bwMode="auto">
            <a:xfrm>
              <a:off x="3928999" y="3233053"/>
              <a:ext cx="1246505" cy="117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6911" y="4101733"/>
            <a:ext cx="3374137" cy="1978703"/>
            <a:chOff x="5879591" y="4028905"/>
            <a:chExt cx="3374137" cy="1978703"/>
          </a:xfrm>
        </p:grpSpPr>
        <p:pic>
          <p:nvPicPr>
            <p:cNvPr id="1034" name="Picture 10" descr="kaniko log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34" t="16515" r="7604" b="19204"/>
            <a:stretch/>
          </p:blipFill>
          <p:spPr bwMode="auto">
            <a:xfrm>
              <a:off x="5879591" y="4852892"/>
              <a:ext cx="3374137" cy="115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kaniko log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4" t="16515" r="70447" b="19204"/>
            <a:stretch/>
          </p:blipFill>
          <p:spPr bwMode="auto">
            <a:xfrm>
              <a:off x="6798182" y="4028905"/>
              <a:ext cx="1001956" cy="102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753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Docker?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58" y="4049248"/>
            <a:ext cx="2027060" cy="1572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 descr="Computer Frustration Funny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4" y="3517531"/>
            <a:ext cx="2635440" cy="26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1618488" y="2615184"/>
            <a:ext cx="2642616" cy="1164741"/>
          </a:xfrm>
          <a:prstGeom prst="cloudCallout">
            <a:avLst>
              <a:gd name="adj1" fmla="val -46093"/>
              <a:gd name="adj2" fmla="val 7349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Code works on my machine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081016" y="2493264"/>
            <a:ext cx="2642616" cy="1164741"/>
          </a:xfrm>
          <a:prstGeom prst="cloudCallout">
            <a:avLst>
              <a:gd name="adj1" fmla="val 13077"/>
              <a:gd name="adj2" fmla="val 9076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There is some problem with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032" y="2276856"/>
            <a:ext cx="448056" cy="415201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61872" y="6049450"/>
            <a:ext cx="16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Development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2324" y="6049450"/>
            <a:ext cx="16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Production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0140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An application works in developer’s machine but not in testing or production</a:t>
            </a:r>
          </a:p>
          <a:p>
            <a:r>
              <a:rPr lang="en-US" sz="2200" dirty="0" smtClean="0">
                <a:latin typeface="Candara" panose="020E0502030303020204" pitchFamily="34" charset="0"/>
              </a:rPr>
              <a:t>This is due to difference in computing environment between Dev, Test, and Prod</a:t>
            </a:r>
            <a:endParaRPr lang="en-US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03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147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The idea behind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is that some types of applications becomes easier to build and maintain when they are broken into smaller, </a:t>
            </a:r>
            <a:r>
              <a:rPr lang="en-US" sz="2200" dirty="0" err="1" smtClean="0">
                <a:latin typeface="Candara" panose="020E0502030303020204" pitchFamily="34" charset="0"/>
              </a:rPr>
              <a:t>composable</a:t>
            </a:r>
            <a:r>
              <a:rPr lang="en-US" sz="2200" dirty="0" smtClean="0">
                <a:latin typeface="Candara" panose="020E0502030303020204" pitchFamily="34" charset="0"/>
              </a:rPr>
              <a:t> pieces that work together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992" y="3392424"/>
            <a:ext cx="1655064" cy="105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Online Shopping 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224528" y="2350008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Account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6" name="Cube 15"/>
          <p:cNvSpPr/>
          <p:nvPr/>
        </p:nvSpPr>
        <p:spPr>
          <a:xfrm>
            <a:off x="4224528" y="3308288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Product catalog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7" name="Cube 16"/>
          <p:cNvSpPr/>
          <p:nvPr/>
        </p:nvSpPr>
        <p:spPr>
          <a:xfrm>
            <a:off x="4224528" y="4663440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Cart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Cube 17"/>
          <p:cNvSpPr/>
          <p:nvPr/>
        </p:nvSpPr>
        <p:spPr>
          <a:xfrm>
            <a:off x="4224528" y="5621720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Order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7336" y="2410939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Account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17336" y="3374136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Product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17336" y="4794475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Cart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17336" y="5730240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Order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36992" y="3392424"/>
            <a:ext cx="40612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Imagine an online shop with separate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for user accounts, product-catalog order processing, and shopping cart </a:t>
            </a:r>
            <a:endParaRPr lang="en-US" sz="22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2"/>
          </p:cNvCxnSpPr>
          <p:nvPr/>
        </p:nvCxnSpPr>
        <p:spPr>
          <a:xfrm flipV="1">
            <a:off x="2734056" y="2847213"/>
            <a:ext cx="1490472" cy="1070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  <a:endCxn id="16" idx="2"/>
          </p:cNvCxnSpPr>
          <p:nvPr/>
        </p:nvCxnSpPr>
        <p:spPr>
          <a:xfrm flipV="1">
            <a:off x="2734056" y="3805493"/>
            <a:ext cx="1490472" cy="112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3"/>
            <a:endCxn id="17" idx="2"/>
          </p:cNvCxnSpPr>
          <p:nvPr/>
        </p:nvCxnSpPr>
        <p:spPr>
          <a:xfrm>
            <a:off x="2734056" y="3918204"/>
            <a:ext cx="1490472" cy="1242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3"/>
            <a:endCxn id="18" idx="2"/>
          </p:cNvCxnSpPr>
          <p:nvPr/>
        </p:nvCxnSpPr>
        <p:spPr>
          <a:xfrm>
            <a:off x="2734056" y="3918204"/>
            <a:ext cx="1490472" cy="2200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5"/>
            <a:endCxn id="12" idx="1"/>
          </p:cNvCxnSpPr>
          <p:nvPr/>
        </p:nvCxnSpPr>
        <p:spPr>
          <a:xfrm>
            <a:off x="5349240" y="2648331"/>
            <a:ext cx="768096" cy="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5"/>
            <a:endCxn id="19" idx="1"/>
          </p:cNvCxnSpPr>
          <p:nvPr/>
        </p:nvCxnSpPr>
        <p:spPr>
          <a:xfrm>
            <a:off x="5349240" y="3606611"/>
            <a:ext cx="768096" cy="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49240" y="4966429"/>
            <a:ext cx="768096" cy="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49240" y="5924709"/>
            <a:ext cx="768096" cy="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5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147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Developing an application requires starting several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in one machine.</a:t>
            </a:r>
          </a:p>
          <a:p>
            <a:r>
              <a:rPr lang="en-US" sz="2200" dirty="0" smtClean="0">
                <a:latin typeface="Candara" panose="020E0502030303020204" pitchFamily="34" charset="0"/>
              </a:rPr>
              <a:t>If you are starting five of those services, you are require five virtual machines.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2" name="Flowchart: Data 1"/>
          <p:cNvSpPr/>
          <p:nvPr/>
        </p:nvSpPr>
        <p:spPr>
          <a:xfrm>
            <a:off x="1581557" y="3480558"/>
            <a:ext cx="6382512" cy="1947672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72716" y="3253740"/>
            <a:ext cx="2369006" cy="8046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00759" y="3450336"/>
            <a:ext cx="2369006" cy="804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588310" y="3617976"/>
            <a:ext cx="2369006" cy="804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6353" y="3837432"/>
            <a:ext cx="2369006" cy="804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3904" y="4050792"/>
            <a:ext cx="2369006" cy="804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1810" y="4453128"/>
            <a:ext cx="233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ndara" panose="020E0502030303020204" pitchFamily="34" charset="0"/>
              </a:rPr>
              <a:t>Host Machine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4639" y="2641443"/>
            <a:ext cx="492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Virtual Machines for starting multiple services</a:t>
            </a:r>
            <a:endParaRPr lang="en-US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ata 13"/>
          <p:cNvSpPr/>
          <p:nvPr/>
        </p:nvSpPr>
        <p:spPr>
          <a:xfrm>
            <a:off x="806238" y="3592510"/>
            <a:ext cx="4779532" cy="1947672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Docker Solves these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lowchart: Data 4"/>
          <p:cNvSpPr/>
          <p:nvPr/>
        </p:nvSpPr>
        <p:spPr>
          <a:xfrm>
            <a:off x="653838" y="3440110"/>
            <a:ext cx="4779532" cy="1947672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28548" y="3217164"/>
            <a:ext cx="1774026" cy="8046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56591" y="3413760"/>
            <a:ext cx="1774026" cy="804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4142" y="3581400"/>
            <a:ext cx="1774026" cy="804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2185" y="3800856"/>
            <a:ext cx="1774026" cy="804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9736" y="4014216"/>
            <a:ext cx="1774026" cy="804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91056" y="5704568"/>
            <a:ext cx="218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ndara" panose="020E0502030303020204" pitchFamily="34" charset="0"/>
              </a:rPr>
              <a:t>Host Machine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577" y="2718857"/>
            <a:ext cx="369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Containers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1908" y="3817353"/>
            <a:ext cx="126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Virtual Machine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5256" y="4133088"/>
            <a:ext cx="393192" cy="9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2718051" y="5540182"/>
            <a:ext cx="6861" cy="275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81764" y="1641811"/>
            <a:ext cx="5090" cy="4393229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102" name="Picture 6" descr="What is SDLC? How we can explain our project with SDLC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16" y="3103429"/>
            <a:ext cx="5131683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 Diagonal Corner Rectangle 27"/>
          <p:cNvSpPr/>
          <p:nvPr/>
        </p:nvSpPr>
        <p:spPr>
          <a:xfrm>
            <a:off x="347527" y="1600282"/>
            <a:ext cx="5605217" cy="977285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You can run several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microservices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in the same VM by running various Docker containers for each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microservice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>
            <a:off x="6461815" y="1600282"/>
            <a:ext cx="5605217" cy="977285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 a consistent computing environment throughout the whole SDLC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26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85032" y="1207300"/>
            <a:ext cx="8313261" cy="5285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Docker is a tool designed to make it easier to create, deploy, and run applications by using containers.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</a:t>
            </a:r>
            <a:r>
              <a:rPr lang="en-US" dirty="0" smtClean="0"/>
              <a:t>containers </a:t>
            </a:r>
            <a:r>
              <a:rPr lang="en-US" dirty="0" smtClean="0"/>
              <a:t>are lightweight alternatives to Virtual Machines and it used the host OS.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You don’t have to pre-allocate any RAM in containers.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27</a:t>
            </a:fld>
            <a:endParaRPr lang="en-US"/>
          </a:p>
        </p:txBody>
      </p:sp>
      <p:pic>
        <p:nvPicPr>
          <p:cNvPr id="8194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" y="1207300"/>
            <a:ext cx="2664878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ke.mahaloz.re/2_operating_systems/ms_container_v_v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6" t="10433" r="18595" b="6608"/>
          <a:stretch/>
        </p:blipFill>
        <p:spPr bwMode="auto">
          <a:xfrm>
            <a:off x="654394" y="3705651"/>
            <a:ext cx="2513530" cy="26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39112" y="3803904"/>
            <a:ext cx="1078992" cy="1263355"/>
          </a:xfrm>
          <a:prstGeom prst="rect">
            <a:avLst/>
          </a:prstGeom>
          <a:noFill/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7349" y="3803904"/>
            <a:ext cx="1078992" cy="1263355"/>
          </a:xfrm>
          <a:prstGeom prst="rect">
            <a:avLst/>
          </a:prstGeom>
          <a:noFill/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a Nutshell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3444" y="1207301"/>
            <a:ext cx="8830370" cy="1974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Docker files builds a Docker image and that image contains all the project’s code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You can run that image to create as many Docker containers as you want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This image can be uploaded on Docker hub, from Docker hub any one can pull the image and build a container.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28</a:t>
            </a:fld>
            <a:endParaRPr lang="en-US"/>
          </a:p>
        </p:txBody>
      </p:sp>
      <p:pic>
        <p:nvPicPr>
          <p:cNvPr id="8194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" y="1207300"/>
            <a:ext cx="2664878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be 1"/>
          <p:cNvSpPr/>
          <p:nvPr/>
        </p:nvSpPr>
        <p:spPr>
          <a:xfrm>
            <a:off x="632166" y="4325112"/>
            <a:ext cx="1316736" cy="109728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File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4991394" y="4224528"/>
            <a:ext cx="1316736" cy="109728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Hub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70048" y="4507992"/>
            <a:ext cx="138074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Image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0048" y="5277069"/>
            <a:ext cx="138074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4224528"/>
            <a:ext cx="1801368" cy="209397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0320" y="5961888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Virtual Machine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2" idx="5"/>
            <a:endCxn id="3" idx="1"/>
          </p:cNvCxnSpPr>
          <p:nvPr/>
        </p:nvCxnSpPr>
        <p:spPr>
          <a:xfrm>
            <a:off x="1948902" y="4736592"/>
            <a:ext cx="7211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</p:cNvCxnSpPr>
          <p:nvPr/>
        </p:nvCxnSpPr>
        <p:spPr>
          <a:xfrm>
            <a:off x="4050792" y="4736592"/>
            <a:ext cx="940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12" idx="0"/>
          </p:cNvCxnSpPr>
          <p:nvPr/>
        </p:nvCxnSpPr>
        <p:spPr>
          <a:xfrm>
            <a:off x="3360420" y="4965192"/>
            <a:ext cx="0" cy="311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3128" y="3593592"/>
            <a:ext cx="1380744" cy="557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Staging Server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52816" y="3411694"/>
            <a:ext cx="1801368" cy="119052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25968" y="4232885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Image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63128" y="5423407"/>
            <a:ext cx="1380744" cy="557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Production Server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052816" y="5241509"/>
            <a:ext cx="1801368" cy="119052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25968" y="6062700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Image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/>
          <p:cNvCxnSpPr>
            <a:stCxn id="10" idx="5"/>
            <a:endCxn id="29" idx="1"/>
          </p:cNvCxnSpPr>
          <p:nvPr/>
        </p:nvCxnSpPr>
        <p:spPr>
          <a:xfrm flipV="1">
            <a:off x="6308130" y="3872484"/>
            <a:ext cx="1954998" cy="763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5"/>
            <a:endCxn id="33" idx="1"/>
          </p:cNvCxnSpPr>
          <p:nvPr/>
        </p:nvCxnSpPr>
        <p:spPr>
          <a:xfrm>
            <a:off x="6308130" y="4636008"/>
            <a:ext cx="1954998" cy="1066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149682" y="3355436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163959" y="3804759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163959" y="4244938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45" name="Straight Arrow Connector 44"/>
          <p:cNvCxnSpPr>
            <a:stCxn id="29" idx="3"/>
            <a:endCxn id="42" idx="1"/>
          </p:cNvCxnSpPr>
          <p:nvPr/>
        </p:nvCxnSpPr>
        <p:spPr>
          <a:xfrm flipV="1">
            <a:off x="9643872" y="3502009"/>
            <a:ext cx="505810" cy="370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43" idx="1"/>
          </p:cNvCxnSpPr>
          <p:nvPr/>
        </p:nvCxnSpPr>
        <p:spPr>
          <a:xfrm>
            <a:off x="9643872" y="3872484"/>
            <a:ext cx="520087" cy="78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3"/>
            <a:endCxn id="44" idx="1"/>
          </p:cNvCxnSpPr>
          <p:nvPr/>
        </p:nvCxnSpPr>
        <p:spPr>
          <a:xfrm>
            <a:off x="9643872" y="3872484"/>
            <a:ext cx="520087" cy="519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50376" y="5173197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164653" y="5622520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164653" y="6062699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57" name="Straight Arrow Connector 56"/>
          <p:cNvCxnSpPr>
            <a:endCxn id="54" idx="1"/>
          </p:cNvCxnSpPr>
          <p:nvPr/>
        </p:nvCxnSpPr>
        <p:spPr>
          <a:xfrm flipV="1">
            <a:off x="9644566" y="5319770"/>
            <a:ext cx="505810" cy="370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1"/>
          </p:cNvCxnSpPr>
          <p:nvPr/>
        </p:nvCxnSpPr>
        <p:spPr>
          <a:xfrm>
            <a:off x="9644566" y="5690245"/>
            <a:ext cx="520087" cy="78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1"/>
          </p:cNvCxnSpPr>
          <p:nvPr/>
        </p:nvCxnSpPr>
        <p:spPr>
          <a:xfrm>
            <a:off x="9644566" y="5690245"/>
            <a:ext cx="520087" cy="519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29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33E5-1FC3-7B48-856F-A26906F5CA39}"/>
              </a:ext>
            </a:extLst>
          </p:cNvPr>
          <p:cNvSpPr txBox="1"/>
          <p:nvPr/>
        </p:nvSpPr>
        <p:spPr>
          <a:xfrm>
            <a:off x="818783" y="1464730"/>
            <a:ext cx="10843051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33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Applications aren’t just code, they have dependencies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51543-C99D-6F4C-B77A-7F39B8621397}"/>
              </a:ext>
            </a:extLst>
          </p:cNvPr>
          <p:cNvGrpSpPr/>
          <p:nvPr/>
        </p:nvGrpSpPr>
        <p:grpSpPr>
          <a:xfrm>
            <a:off x="1519511" y="2701887"/>
            <a:ext cx="1203179" cy="1469679"/>
            <a:chOff x="2449311" y="3145756"/>
            <a:chExt cx="1443815" cy="176361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4E9544-7DE3-0C49-8C51-667A8891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49311" y="3145756"/>
              <a:ext cx="1443815" cy="1443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7D228-87AE-1C46-A506-D3EADA26E5C2}"/>
                </a:ext>
              </a:extLst>
            </p:cNvPr>
            <p:cNvSpPr txBox="1"/>
            <p:nvPr/>
          </p:nvSpPr>
          <p:spPr>
            <a:xfrm>
              <a:off x="2627519" y="4490717"/>
              <a:ext cx="1087395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A6AF-6A24-D144-8AF1-8A3AFB67833F}"/>
              </a:ext>
            </a:extLst>
          </p:cNvPr>
          <p:cNvGrpSpPr/>
          <p:nvPr/>
        </p:nvGrpSpPr>
        <p:grpSpPr>
          <a:xfrm>
            <a:off x="6240309" y="3110538"/>
            <a:ext cx="1812616" cy="865888"/>
            <a:chOff x="7197636" y="3961138"/>
            <a:chExt cx="2175139" cy="10390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32361B-9F98-C549-B5A4-4BE8BFEC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8195" y="3961138"/>
              <a:ext cx="1594022" cy="5109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E69922-E93E-574F-9D84-90625EF5310B}"/>
                </a:ext>
              </a:extLst>
            </p:cNvPr>
            <p:cNvSpPr txBox="1"/>
            <p:nvPr/>
          </p:nvSpPr>
          <p:spPr>
            <a:xfrm>
              <a:off x="7197636" y="4581550"/>
              <a:ext cx="2175139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 packages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BCECC8-665B-374E-B9B3-149EADB71D30}"/>
              </a:ext>
            </a:extLst>
          </p:cNvPr>
          <p:cNvGrpSpPr/>
          <p:nvPr/>
        </p:nvGrpSpPr>
        <p:grpSpPr>
          <a:xfrm>
            <a:off x="8628990" y="2701886"/>
            <a:ext cx="1812616" cy="1508636"/>
            <a:chOff x="4305808" y="5665466"/>
            <a:chExt cx="2175139" cy="181036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3EFFFB-4E43-6447-8D82-470D12CA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855173" y="5665466"/>
              <a:ext cx="1076411" cy="1076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392C8-E117-A341-A951-2BF2FE8B5A27}"/>
                </a:ext>
              </a:extLst>
            </p:cNvPr>
            <p:cNvSpPr txBox="1"/>
            <p:nvPr/>
          </p:nvSpPr>
          <p:spPr>
            <a:xfrm>
              <a:off x="4305808" y="6749323"/>
              <a:ext cx="2175139" cy="72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Operating system packages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52F87-DBE5-A044-BABC-F71DE4BE41A5}"/>
              </a:ext>
            </a:extLst>
          </p:cNvPr>
          <p:cNvGrpSpPr/>
          <p:nvPr/>
        </p:nvGrpSpPr>
        <p:grpSpPr>
          <a:xfrm>
            <a:off x="3475484" y="2712301"/>
            <a:ext cx="1838068" cy="1523817"/>
            <a:chOff x="4170581" y="3254760"/>
            <a:chExt cx="2205682" cy="18285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2D290-4436-3840-981A-C76232E0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0581" y="3254760"/>
              <a:ext cx="2175139" cy="13324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225B7-BB4C-F14D-B392-8EAEEC74F6A0}"/>
                </a:ext>
              </a:extLst>
            </p:cNvPr>
            <p:cNvSpPr txBox="1"/>
            <p:nvPr/>
          </p:nvSpPr>
          <p:spPr>
            <a:xfrm>
              <a:off x="4201123" y="4664686"/>
              <a:ext cx="2175140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76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7512" y="1481328"/>
            <a:ext cx="4617720" cy="183794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261872" y="1691640"/>
            <a:ext cx="1074420" cy="9052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File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005072" y="1618488"/>
            <a:ext cx="950976" cy="8412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Git</a:t>
            </a:r>
            <a:r>
              <a:rPr lang="en-US" dirty="0" smtClean="0">
                <a:latin typeface="Candara" panose="020E0502030303020204" pitchFamily="34" charset="0"/>
              </a:rPr>
              <a:t> Repo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512" y="2596896"/>
            <a:ext cx="2679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Complex requirements for a </a:t>
            </a:r>
            <a:r>
              <a:rPr lang="en-US" sz="1400" dirty="0" err="1" smtClean="0">
                <a:latin typeface="Candara" panose="020E0502030303020204" pitchFamily="34" charset="0"/>
              </a:rPr>
              <a:t>microservice</a:t>
            </a:r>
            <a:r>
              <a:rPr lang="en-US" sz="1400" dirty="0" smtClean="0">
                <a:latin typeface="Candara" panose="020E0502030303020204" pitchFamily="34" charset="0"/>
              </a:rPr>
              <a:t> are written in easy to write Docker file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1064" y="2560320"/>
            <a:ext cx="1170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Push the code to </a:t>
            </a:r>
            <a:r>
              <a:rPr lang="en-US" sz="1400" dirty="0" err="1" smtClean="0">
                <a:latin typeface="Candara" panose="020E0502030303020204" pitchFamily="34" charset="0"/>
              </a:rPr>
              <a:t>Git</a:t>
            </a:r>
            <a:r>
              <a:rPr lang="en-US" sz="1400" dirty="0" smtClean="0">
                <a:latin typeface="Candara" panose="020E0502030303020204" pitchFamily="34" charset="0"/>
              </a:rPr>
              <a:t> Repo</a:t>
            </a:r>
            <a:endParaRPr lang="en-US" sz="1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stCxn id="6" idx="5"/>
            <a:endCxn id="7" idx="2"/>
          </p:cNvCxnSpPr>
          <p:nvPr/>
        </p:nvCxnSpPr>
        <p:spPr>
          <a:xfrm>
            <a:off x="2336292" y="2031111"/>
            <a:ext cx="1668780" cy="8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61" y="1555726"/>
            <a:ext cx="1803591" cy="12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79592" y="1627632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Jenkins Server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5" name="Straight Arrow Connector 14"/>
          <p:cNvCxnSpPr>
            <a:stCxn id="7" idx="4"/>
            <a:endCxn id="14" idx="1"/>
          </p:cNvCxnSpPr>
          <p:nvPr/>
        </p:nvCxnSpPr>
        <p:spPr>
          <a:xfrm>
            <a:off x="4956048" y="2039112"/>
            <a:ext cx="923544" cy="4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50808" y="1807083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Testing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95460" y="2705624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Staging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40112" y="3529435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Production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1" name="Straight Arrow Connector 20"/>
          <p:cNvCxnSpPr>
            <a:stCxn id="14" idx="3"/>
            <a:endCxn id="17" idx="1"/>
          </p:cNvCxnSpPr>
          <p:nvPr/>
        </p:nvCxnSpPr>
        <p:spPr>
          <a:xfrm flipV="1">
            <a:off x="7616952" y="2031111"/>
            <a:ext cx="1133856" cy="12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8034528" y="2929652"/>
            <a:ext cx="13609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8467344" y="3753463"/>
            <a:ext cx="1572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034528" y="2039112"/>
            <a:ext cx="3048" cy="9271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452104" y="2929652"/>
            <a:ext cx="3048" cy="832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 Diagonal Corner Rectangle 36"/>
          <p:cNvSpPr/>
          <p:nvPr/>
        </p:nvSpPr>
        <p:spPr>
          <a:xfrm>
            <a:off x="530352" y="3781137"/>
            <a:ext cx="5358384" cy="1307406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Create complex requirements for a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microservice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within an easy- to-write Docker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Push the code the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Repository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6400800" y="4201519"/>
            <a:ext cx="5570059" cy="2199281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CI server pull it down and build the exact environment that will be used in production to run the test suite without needing to configure the CI server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Deploy it out to a staging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 exactly what you had in development, testing, and staging into production</a:t>
            </a:r>
          </a:p>
        </p:txBody>
      </p:sp>
    </p:spTree>
    <p:extLst>
      <p:ext uri="{BB962C8B-B14F-4D97-AF65-F5344CB8AC3E}">
        <p14:creationId xmlns:p14="http://schemas.microsoft.com/office/powerpoint/2010/main" val="12679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31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4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1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9656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2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2470" y="3292303"/>
            <a:ext cx="1170378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Custom Scripts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6392" y="2624328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6392" y="3410712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6392" y="4197096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2212848" y="2907792"/>
            <a:ext cx="923544" cy="681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2212848" y="3589483"/>
            <a:ext cx="923544" cy="104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10" idx="1"/>
          </p:cNvCxnSpPr>
          <p:nvPr/>
        </p:nvCxnSpPr>
        <p:spPr>
          <a:xfrm>
            <a:off x="2212848" y="3589483"/>
            <a:ext cx="923544" cy="8910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408" y="5084064"/>
            <a:ext cx="343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Applications are deployed in the VMs using scripts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3056" y="2343537"/>
            <a:ext cx="5449824" cy="707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Their environment was optimized for their legacy Java-based applications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6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3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3094" y="2752807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UI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7" idx="2"/>
            <a:endCxn id="17" idx="0"/>
          </p:cNvCxnSpPr>
          <p:nvPr/>
        </p:nvCxnSpPr>
        <p:spPr>
          <a:xfrm>
            <a:off x="2537487" y="3209544"/>
            <a:ext cx="0" cy="2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16736" y="5662534"/>
            <a:ext cx="2734056" cy="40011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Monolithic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1920" y="1363230"/>
            <a:ext cx="6848856" cy="707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The university wanted to improve the way they architect applications, by moving to </a:t>
            </a:r>
            <a:r>
              <a:rPr lang="en-US" sz="2000" dirty="0" err="1" smtClean="0">
                <a:latin typeface="Candara" panose="020E0502030303020204" pitchFamily="34" charset="0"/>
              </a:rPr>
              <a:t>microservices</a:t>
            </a:r>
            <a:r>
              <a:rPr lang="en-US" sz="2000" dirty="0" smtClean="0">
                <a:latin typeface="Candara" panose="020E0502030303020204" pitchFamily="34" charset="0"/>
              </a:rPr>
              <a:t> based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63094" y="3427581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Business Logic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63094" y="4102355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 Access Layer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>
          <a:xfrm>
            <a:off x="2537487" y="3884318"/>
            <a:ext cx="0" cy="2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1463094" y="4764024"/>
            <a:ext cx="2148786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>
            <a:stCxn id="19" idx="2"/>
            <a:endCxn id="25" idx="1"/>
          </p:cNvCxnSpPr>
          <p:nvPr/>
        </p:nvCxnSpPr>
        <p:spPr>
          <a:xfrm>
            <a:off x="2537487" y="4559092"/>
            <a:ext cx="0" cy="20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480525" y="2752806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UI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1263" y="3764967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11030" y="3764966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80797" y="3764966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5590020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5" name="Can 34"/>
          <p:cNvSpPr/>
          <p:nvPr/>
        </p:nvSpPr>
        <p:spPr>
          <a:xfrm>
            <a:off x="7759787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6" name="Can 35"/>
          <p:cNvSpPr/>
          <p:nvPr/>
        </p:nvSpPr>
        <p:spPr>
          <a:xfrm>
            <a:off x="9938698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37" name="Straight Arrow Connector 36"/>
          <p:cNvCxnSpPr>
            <a:stCxn id="30" idx="2"/>
            <a:endCxn id="31" idx="0"/>
          </p:cNvCxnSpPr>
          <p:nvPr/>
        </p:nvCxnSpPr>
        <p:spPr>
          <a:xfrm flipH="1">
            <a:off x="6385152" y="3209543"/>
            <a:ext cx="2169766" cy="55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2"/>
            <a:endCxn id="32" idx="0"/>
          </p:cNvCxnSpPr>
          <p:nvPr/>
        </p:nvCxnSpPr>
        <p:spPr>
          <a:xfrm>
            <a:off x="8554918" y="3209543"/>
            <a:ext cx="1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2"/>
            <a:endCxn id="33" idx="0"/>
          </p:cNvCxnSpPr>
          <p:nvPr/>
        </p:nvCxnSpPr>
        <p:spPr>
          <a:xfrm>
            <a:off x="8554918" y="3209543"/>
            <a:ext cx="2169768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2"/>
            <a:endCxn id="34" idx="1"/>
          </p:cNvCxnSpPr>
          <p:nvPr/>
        </p:nvCxnSpPr>
        <p:spPr>
          <a:xfrm>
            <a:off x="6385152" y="4221704"/>
            <a:ext cx="10662" cy="53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  <a:endCxn id="35" idx="1"/>
          </p:cNvCxnSpPr>
          <p:nvPr/>
        </p:nvCxnSpPr>
        <p:spPr>
          <a:xfrm>
            <a:off x="8554919" y="4221703"/>
            <a:ext cx="10662" cy="53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3" idx="2"/>
            <a:endCxn id="36" idx="1"/>
          </p:cNvCxnSpPr>
          <p:nvPr/>
        </p:nvCxnSpPr>
        <p:spPr>
          <a:xfrm>
            <a:off x="10724686" y="4221703"/>
            <a:ext cx="19806" cy="53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50024" y="5662534"/>
            <a:ext cx="3127248" cy="40011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r>
              <a:rPr lang="en-US" sz="2000" dirty="0" smtClean="0">
                <a:latin typeface="Candara" panose="020E0502030303020204" pitchFamily="34" charset="0"/>
              </a:rPr>
              <a:t>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2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4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1920" y="1363230"/>
            <a:ext cx="4434840" cy="40011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Security was needed for student’s data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050" name="Picture 2" descr="Security Lock Icon Clipart - Full Size Clipart (#2251613) - Pin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2" y="2303431"/>
            <a:ext cx="4254541" cy="35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Case Study (Indiana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84" y="1406880"/>
            <a:ext cx="5586984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Solution: Docker Data Center (DDC) 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049" t="36643" r="40446" b="24227"/>
          <a:stretch/>
        </p:blipFill>
        <p:spPr>
          <a:xfrm>
            <a:off x="2328326" y="2247067"/>
            <a:ext cx="7041823" cy="40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Case Study (Indiana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84" y="1406880"/>
            <a:ext cx="5586984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Solution: Docker Data Center (DDC) 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1008126" y="3274797"/>
            <a:ext cx="1600200" cy="1306347"/>
          </a:xfrm>
          <a:prstGeom prst="cub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Trusted Registry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08" y="3274797"/>
            <a:ext cx="1636776" cy="130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90264" y="3346705"/>
            <a:ext cx="139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UCP Web UI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 flipV="1">
            <a:off x="2608326" y="3762203"/>
            <a:ext cx="2023682" cy="24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25512" y="2798064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A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5512" y="3653649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5512" y="4509234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C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8" idx="3"/>
            <a:endCxn id="11" idx="1"/>
          </p:cNvCxnSpPr>
          <p:nvPr/>
        </p:nvCxnSpPr>
        <p:spPr>
          <a:xfrm flipV="1">
            <a:off x="6268784" y="3072385"/>
            <a:ext cx="1256728" cy="8555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2" idx="1"/>
          </p:cNvCxnSpPr>
          <p:nvPr/>
        </p:nvCxnSpPr>
        <p:spPr>
          <a:xfrm flipV="1">
            <a:off x="6268784" y="3927970"/>
            <a:ext cx="125672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>
          <a:xfrm>
            <a:off x="6268784" y="3927971"/>
            <a:ext cx="1256728" cy="855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7784" y="4870721"/>
            <a:ext cx="26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Stores the Docker images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8126" y="5376292"/>
            <a:ext cx="8245602" cy="646331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The role-based access controls within DDC allows them to define the level of access their user have i.e. like read-only access to their containers in production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126" y="2112814"/>
            <a:ext cx="6261354" cy="923330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Helps in managing whole cluster from one place. Servers are deployed using UCP web UI, using Docker images that are stored in DTR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69680" y="2704097"/>
            <a:ext cx="3232877" cy="230832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IT operations teams leverage Universal Control Plane to provision Docker installed software on hosts, and then deploy their applications without having to do a bunch of manual steps to setup all their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675441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17" y="1207300"/>
            <a:ext cx="9634654" cy="5029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0D635A-1447-4E73-81A8-4445C2B5294C}"/>
              </a:ext>
            </a:extLst>
          </p:cNvPr>
          <p:cNvSpPr/>
          <p:nvPr/>
        </p:nvSpPr>
        <p:spPr>
          <a:xfrm>
            <a:off x="1256673" y="3657796"/>
            <a:ext cx="25398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The</a:t>
            </a:r>
            <a:r>
              <a:rPr lang="en-US" b="1" dirty="0">
                <a:solidFill>
                  <a:srgbClr val="3A4044"/>
                </a:solidFill>
                <a:latin typeface="Aller" panose="02000503030000020004" pitchFamily="2" charset="0"/>
              </a:rPr>
              <a:t> client</a:t>
            </a:r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 allows to run various Docker commands (installed in any OS).</a:t>
            </a:r>
            <a:endParaRPr lang="en-US" dirty="0">
              <a:latin typeface="Aller" panose="020005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53DC36-B940-493E-8DE3-6D58F2768C66}"/>
              </a:ext>
            </a:extLst>
          </p:cNvPr>
          <p:cNvSpPr/>
          <p:nvPr/>
        </p:nvSpPr>
        <p:spPr>
          <a:xfrm>
            <a:off x="1679556" y="5413272"/>
            <a:ext cx="23446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The</a:t>
            </a:r>
            <a:r>
              <a:rPr lang="en-US" b="1" dirty="0">
                <a:solidFill>
                  <a:srgbClr val="3A4044"/>
                </a:solidFill>
                <a:latin typeface="Aller" panose="02000503030000020004" pitchFamily="2" charset="0"/>
              </a:rPr>
              <a:t> docker host</a:t>
            </a:r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 is the server running the Docker daemon.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CF14F1-FE9E-4BAF-8D0F-08FB2AB7711E}"/>
              </a:ext>
            </a:extLst>
          </p:cNvPr>
          <p:cNvSpPr/>
          <p:nvPr/>
        </p:nvSpPr>
        <p:spPr>
          <a:xfrm>
            <a:off x="8528095" y="3721900"/>
            <a:ext cx="2394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The</a:t>
            </a:r>
            <a:r>
              <a:rPr lang="en-US" b="1" dirty="0">
                <a:solidFill>
                  <a:srgbClr val="3A4044"/>
                </a:solidFill>
                <a:latin typeface="Aller" panose="02000503030000020004" pitchFamily="2" charset="0"/>
              </a:rPr>
              <a:t> registry </a:t>
            </a:r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is</a:t>
            </a:r>
            <a:r>
              <a:rPr lang="en-US" b="1" dirty="0">
                <a:solidFill>
                  <a:srgbClr val="3A4044"/>
                </a:solidFill>
                <a:latin typeface="Aller" panose="02000503030000020004" pitchFamily="2" charset="0"/>
              </a:rPr>
              <a:t> </a:t>
            </a:r>
            <a:r>
              <a:rPr lang="en-US" dirty="0">
                <a:solidFill>
                  <a:srgbClr val="3A4044"/>
                </a:solidFill>
                <a:latin typeface="Aller" panose="02000503030000020004" pitchFamily="2" charset="0"/>
              </a:rPr>
              <a:t>place to find and download Docker images.</a:t>
            </a:r>
          </a:p>
        </p:txBody>
      </p:sp>
    </p:spTree>
    <p:extLst>
      <p:ext uri="{BB962C8B-B14F-4D97-AF65-F5344CB8AC3E}">
        <p14:creationId xmlns:p14="http://schemas.microsoft.com/office/powerpoint/2010/main" val="2890041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24" y="1824202"/>
            <a:ext cx="6463367" cy="337873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7526" y="1335024"/>
            <a:ext cx="5257746" cy="5038344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Command Line Interface (CLI)</a:t>
            </a:r>
          </a:p>
          <a:p>
            <a:r>
              <a:rPr lang="en-US" dirty="0" smtClean="0"/>
              <a:t>Docker File</a:t>
            </a:r>
          </a:p>
          <a:p>
            <a:pPr lvl="1"/>
            <a:r>
              <a:rPr lang="en-US" dirty="0" smtClean="0"/>
              <a:t>Text file instructions</a:t>
            </a:r>
          </a:p>
          <a:p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Hierarchies of files built from Docker File </a:t>
            </a:r>
          </a:p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Running instances of an image</a:t>
            </a:r>
          </a:p>
          <a:p>
            <a:r>
              <a:rPr lang="en-US" dirty="0" smtClean="0"/>
              <a:t>Registry</a:t>
            </a:r>
          </a:p>
          <a:p>
            <a:pPr lvl="1"/>
            <a:r>
              <a:rPr lang="en-US" dirty="0" smtClean="0"/>
              <a:t>Image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33E5-1FC3-7B48-856F-A26906F5CA39}"/>
              </a:ext>
            </a:extLst>
          </p:cNvPr>
          <p:cNvSpPr txBox="1"/>
          <p:nvPr/>
        </p:nvSpPr>
        <p:spPr>
          <a:xfrm>
            <a:off x="519373" y="706416"/>
            <a:ext cx="1131830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33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Containers turn applications into one deployable artifact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51543-C99D-6F4C-B77A-7F39B8621397}"/>
              </a:ext>
            </a:extLst>
          </p:cNvPr>
          <p:cNvGrpSpPr/>
          <p:nvPr/>
        </p:nvGrpSpPr>
        <p:grpSpPr>
          <a:xfrm>
            <a:off x="1457727" y="1908998"/>
            <a:ext cx="1203179" cy="1469679"/>
            <a:chOff x="2449311" y="3145756"/>
            <a:chExt cx="1443815" cy="176361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4E9544-7DE3-0C49-8C51-667A8891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49311" y="3145756"/>
              <a:ext cx="1443815" cy="1443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7D228-87AE-1C46-A506-D3EADA26E5C2}"/>
                </a:ext>
              </a:extLst>
            </p:cNvPr>
            <p:cNvSpPr txBox="1"/>
            <p:nvPr/>
          </p:nvSpPr>
          <p:spPr>
            <a:xfrm>
              <a:off x="2627519" y="4490717"/>
              <a:ext cx="1087395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A6AF-6A24-D144-8AF1-8A3AFB67833F}"/>
              </a:ext>
            </a:extLst>
          </p:cNvPr>
          <p:cNvGrpSpPr/>
          <p:nvPr/>
        </p:nvGrpSpPr>
        <p:grpSpPr>
          <a:xfrm>
            <a:off x="6178525" y="2317648"/>
            <a:ext cx="1812616" cy="865888"/>
            <a:chOff x="7197636" y="3961138"/>
            <a:chExt cx="2175139" cy="10390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32361B-9F98-C549-B5A4-4BE8BFEC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8195" y="3961138"/>
              <a:ext cx="1594022" cy="5109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E69922-E93E-574F-9D84-90625EF5310B}"/>
                </a:ext>
              </a:extLst>
            </p:cNvPr>
            <p:cNvSpPr txBox="1"/>
            <p:nvPr/>
          </p:nvSpPr>
          <p:spPr>
            <a:xfrm>
              <a:off x="7197636" y="4581550"/>
              <a:ext cx="2175139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 packages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BCECC8-665B-374E-B9B3-149EADB71D30}"/>
              </a:ext>
            </a:extLst>
          </p:cNvPr>
          <p:cNvGrpSpPr/>
          <p:nvPr/>
        </p:nvGrpSpPr>
        <p:grpSpPr>
          <a:xfrm>
            <a:off x="8567206" y="1908996"/>
            <a:ext cx="1812616" cy="1508636"/>
            <a:chOff x="4305808" y="5665466"/>
            <a:chExt cx="2175139" cy="181036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3EFFFB-4E43-6447-8D82-470D12CA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855173" y="5665466"/>
              <a:ext cx="1076411" cy="1076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392C8-E117-A341-A951-2BF2FE8B5A27}"/>
                </a:ext>
              </a:extLst>
            </p:cNvPr>
            <p:cNvSpPr txBox="1"/>
            <p:nvPr/>
          </p:nvSpPr>
          <p:spPr>
            <a:xfrm>
              <a:off x="4305808" y="6749323"/>
              <a:ext cx="2175139" cy="72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Operating system packages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5D05B6-387B-9543-8C47-902E51A125C0}"/>
              </a:ext>
            </a:extLst>
          </p:cNvPr>
          <p:cNvSpPr txBox="1"/>
          <p:nvPr/>
        </p:nvSpPr>
        <p:spPr>
          <a:xfrm>
            <a:off x="4957999" y="5950373"/>
            <a:ext cx="1812616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CD53E-0FD5-E841-8297-EBFB5DA52475}"/>
              </a:ext>
            </a:extLst>
          </p:cNvPr>
          <p:cNvCxnSpPr>
            <a:cxnSpLocks/>
          </p:cNvCxnSpPr>
          <p:nvPr/>
        </p:nvCxnSpPr>
        <p:spPr>
          <a:xfrm>
            <a:off x="2682087" y="3429000"/>
            <a:ext cx="2336482" cy="1596913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C2EA6F-8263-0A4C-926D-7D55FB267472}"/>
              </a:ext>
            </a:extLst>
          </p:cNvPr>
          <p:cNvCxnSpPr>
            <a:cxnSpLocks/>
          </p:cNvCxnSpPr>
          <p:nvPr/>
        </p:nvCxnSpPr>
        <p:spPr>
          <a:xfrm>
            <a:off x="4365908" y="3268030"/>
            <a:ext cx="905161" cy="1130315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69893-1C65-DF42-B691-2DA729B2D93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301658" y="3168083"/>
            <a:ext cx="783175" cy="1012093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1D209E-595C-E94C-A436-9BC0B560A098}"/>
              </a:ext>
            </a:extLst>
          </p:cNvPr>
          <p:cNvCxnSpPr>
            <a:cxnSpLocks/>
          </p:cNvCxnSpPr>
          <p:nvPr/>
        </p:nvCxnSpPr>
        <p:spPr>
          <a:xfrm flipH="1">
            <a:off x="6710045" y="3563218"/>
            <a:ext cx="2314965" cy="1462696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9505B717-ECC7-8F42-ADAF-512F8F174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101252" y="4375624"/>
            <a:ext cx="1499548" cy="149954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9455A3-94AF-E948-B995-D85C2FB02673}"/>
              </a:ext>
            </a:extLst>
          </p:cNvPr>
          <p:cNvGrpSpPr/>
          <p:nvPr/>
        </p:nvGrpSpPr>
        <p:grpSpPr>
          <a:xfrm>
            <a:off x="3426426" y="1645418"/>
            <a:ext cx="1838068" cy="1523817"/>
            <a:chOff x="4170581" y="3254760"/>
            <a:chExt cx="2205682" cy="18285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A7CC8C-1C92-2E4A-89F9-DAA2E6D7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0581" y="3254760"/>
              <a:ext cx="2175139" cy="133246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04AF50-66AF-344E-B25A-38CF98716FF4}"/>
                </a:ext>
              </a:extLst>
            </p:cNvPr>
            <p:cNvSpPr txBox="1"/>
            <p:nvPr/>
          </p:nvSpPr>
          <p:spPr>
            <a:xfrm>
              <a:off x="4201123" y="4664686"/>
              <a:ext cx="2175140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198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Google Shape;13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81544" y="2286620"/>
            <a:ext cx="4216747" cy="29163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1;p20"/>
          <p:cNvSpPr txBox="1">
            <a:spLocks/>
          </p:cNvSpPr>
          <p:nvPr/>
        </p:nvSpPr>
        <p:spPr>
          <a:xfrm>
            <a:off x="8545791" y="1466489"/>
            <a:ext cx="2527593" cy="5183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0" dirty="0" smtClean="0">
                <a:solidFill>
                  <a:schemeClr val="tx1"/>
                </a:solidFill>
                <a:latin typeface="Aller" panose="02000503030000020004" pitchFamily="2" charset="0"/>
              </a:rPr>
              <a:t>Docker Image</a:t>
            </a:r>
            <a:endParaRPr lang="en-US" sz="2800" b="0" dirty="0">
              <a:solidFill>
                <a:schemeClr val="tx1"/>
              </a:solidFill>
              <a:latin typeface="Aller" panose="02000503030000020004" pitchFamily="2" charset="0"/>
            </a:endParaRPr>
          </a:p>
        </p:txBody>
      </p:sp>
      <p:pic>
        <p:nvPicPr>
          <p:cNvPr id="7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222" y="1981710"/>
            <a:ext cx="5175930" cy="26451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1;p20"/>
          <p:cNvSpPr txBox="1">
            <a:spLocks/>
          </p:cNvSpPr>
          <p:nvPr/>
        </p:nvSpPr>
        <p:spPr>
          <a:xfrm>
            <a:off x="1322980" y="1466489"/>
            <a:ext cx="3520439" cy="5183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Candara" panose="020E0502030303020204" pitchFamily="34" charset="0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2800" b="0" dirty="0" smtClean="0">
                <a:solidFill>
                  <a:schemeClr val="tx1"/>
                </a:solidFill>
                <a:latin typeface="Aller" panose="02000503030000020004" pitchFamily="2" charset="0"/>
              </a:rPr>
              <a:t>Docker Container</a:t>
            </a:r>
            <a:endParaRPr lang="en-US" sz="2800" b="0" dirty="0">
              <a:solidFill>
                <a:schemeClr val="tx1"/>
              </a:solidFill>
              <a:latin typeface="Aller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3395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2166" y="272965"/>
            <a:ext cx="6464978" cy="631626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/>
            <a:r>
              <a:rPr dirty="0"/>
              <a:t>Basic Docker Commands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5901" y="1442823"/>
            <a:ext cx="10307320" cy="461322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image pull</a:t>
            </a:r>
            <a:r>
              <a:rPr sz="1600" spc="-27" dirty="0">
                <a:latin typeface="Consolas"/>
                <a:cs typeface="Consolas"/>
              </a:rPr>
              <a:t> </a:t>
            </a:r>
            <a:r>
              <a:rPr lang="es-ES" sz="1600" spc="-27" dirty="0" err="1">
                <a:latin typeface="Consolas"/>
                <a:cs typeface="Consolas"/>
              </a:rPr>
              <a:t>node:latest</a:t>
            </a:r>
            <a:endParaRPr sz="1600" dirty="0">
              <a:latin typeface="Consolas"/>
              <a:cs typeface="Consolas"/>
            </a:endParaRPr>
          </a:p>
          <a:p>
            <a:pPr>
              <a:spcBef>
                <a:spcPts val="4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6933"/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image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7" dirty="0">
                <a:latin typeface="Consolas"/>
                <a:cs typeface="Consolas"/>
              </a:rPr>
              <a:t>ls</a:t>
            </a:r>
            <a:endParaRPr sz="1600" dirty="0">
              <a:latin typeface="Consolas"/>
              <a:cs typeface="Consolas"/>
            </a:endParaRPr>
          </a:p>
          <a:p>
            <a:pPr marL="16933">
              <a:spcBef>
                <a:spcPts val="960"/>
              </a:spcBef>
            </a:pPr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container run –d –p 5000:5000 –-name </a:t>
            </a:r>
            <a:r>
              <a:rPr lang="es-ES" sz="1600" spc="-7" dirty="0">
                <a:latin typeface="Consolas"/>
                <a:cs typeface="Consolas"/>
              </a:rPr>
              <a:t>node </a:t>
            </a:r>
            <a:r>
              <a:rPr lang="es-ES" sz="1600" spc="-7" dirty="0" err="1">
                <a:latin typeface="Consolas"/>
                <a:cs typeface="Consolas"/>
              </a:rPr>
              <a:t>node</a:t>
            </a:r>
            <a:r>
              <a:rPr sz="1600" spc="-7" dirty="0">
                <a:latin typeface="Consolas"/>
                <a:cs typeface="Consolas"/>
              </a:rPr>
              <a:t>:latest</a:t>
            </a:r>
            <a:endParaRPr sz="1600" dirty="0">
              <a:latin typeface="Consolas"/>
              <a:cs typeface="Consolas"/>
            </a:endParaRPr>
          </a:p>
          <a:p>
            <a:pPr>
              <a:spcBef>
                <a:spcPts val="47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6933"/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container</a:t>
            </a:r>
            <a:r>
              <a:rPr sz="1600" spc="-20" dirty="0">
                <a:latin typeface="Consolas"/>
                <a:cs typeface="Consolas"/>
              </a:rPr>
              <a:t> </a:t>
            </a:r>
            <a:r>
              <a:rPr sz="1600" spc="-7" dirty="0">
                <a:latin typeface="Consolas"/>
                <a:cs typeface="Consolas"/>
              </a:rPr>
              <a:t>p</a:t>
            </a:r>
            <a:r>
              <a:rPr lang="es-ES" sz="1600" spc="-7" dirty="0">
                <a:latin typeface="Consolas"/>
                <a:cs typeface="Consolas"/>
              </a:rPr>
              <a:t>s</a:t>
            </a:r>
          </a:p>
          <a:p>
            <a:pPr marL="16933"/>
            <a:endParaRPr sz="1600" dirty="0">
              <a:latin typeface="Consolas"/>
              <a:cs typeface="Consolas"/>
            </a:endParaRPr>
          </a:p>
          <a:p>
            <a:pPr marL="16933">
              <a:spcBef>
                <a:spcPts val="960"/>
              </a:spcBef>
            </a:pPr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container stop </a:t>
            </a:r>
            <a:r>
              <a:rPr lang="es-ES" sz="1600" spc="-7" dirty="0">
                <a:latin typeface="Consolas"/>
                <a:cs typeface="Consolas"/>
              </a:rPr>
              <a:t>node</a:t>
            </a:r>
            <a:r>
              <a:rPr sz="1600" spc="-7" dirty="0">
                <a:latin typeface="Consolas"/>
                <a:cs typeface="Consolas"/>
              </a:rPr>
              <a:t>(or &lt;container</a:t>
            </a:r>
            <a:r>
              <a:rPr sz="1600" spc="-33" dirty="0">
                <a:latin typeface="Consolas"/>
                <a:cs typeface="Consolas"/>
              </a:rPr>
              <a:t> </a:t>
            </a:r>
            <a:r>
              <a:rPr sz="1600" spc="-7" dirty="0">
                <a:latin typeface="Consolas"/>
                <a:cs typeface="Consolas"/>
              </a:rPr>
              <a:t>id&gt;)</a:t>
            </a:r>
            <a:endParaRPr sz="1600" dirty="0">
              <a:latin typeface="Consolas"/>
              <a:cs typeface="Consolas"/>
            </a:endParaRPr>
          </a:p>
          <a:p>
            <a:pPr>
              <a:spcBef>
                <a:spcPts val="4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6933"/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container </a:t>
            </a:r>
            <a:r>
              <a:rPr sz="1600" spc="-7" dirty="0" err="1">
                <a:latin typeface="Consolas"/>
                <a:cs typeface="Consolas"/>
              </a:rPr>
              <a:t>rm</a:t>
            </a:r>
            <a:r>
              <a:rPr sz="1600" spc="-7" dirty="0">
                <a:latin typeface="Consolas"/>
                <a:cs typeface="Consolas"/>
              </a:rPr>
              <a:t> </a:t>
            </a:r>
            <a:r>
              <a:rPr lang="es-ES" sz="1600" spc="-7" dirty="0">
                <a:latin typeface="Consolas"/>
                <a:cs typeface="Consolas"/>
              </a:rPr>
              <a:t>node</a:t>
            </a:r>
            <a:r>
              <a:rPr sz="1600" spc="-7" dirty="0">
                <a:latin typeface="Consolas"/>
                <a:cs typeface="Consolas"/>
              </a:rPr>
              <a:t> (or &lt;container</a:t>
            </a:r>
            <a:r>
              <a:rPr sz="1600" spc="-33" dirty="0">
                <a:latin typeface="Consolas"/>
                <a:cs typeface="Consolas"/>
              </a:rPr>
              <a:t> </a:t>
            </a:r>
            <a:r>
              <a:rPr sz="1600" spc="-7" dirty="0">
                <a:latin typeface="Consolas"/>
                <a:cs typeface="Consolas"/>
              </a:rPr>
              <a:t>id&gt;)</a:t>
            </a:r>
            <a:endParaRPr sz="1600" dirty="0">
              <a:latin typeface="Consolas"/>
              <a:cs typeface="Consolas"/>
            </a:endParaRPr>
          </a:p>
          <a:p>
            <a:pPr>
              <a:spcBef>
                <a:spcPts val="47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6933"/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image </a:t>
            </a:r>
            <a:r>
              <a:rPr sz="1600" spc="-7" dirty="0" err="1">
                <a:latin typeface="Consolas"/>
                <a:cs typeface="Consolas"/>
              </a:rPr>
              <a:t>rm</a:t>
            </a:r>
            <a:r>
              <a:rPr lang="es-ES" sz="1600" spc="-7" dirty="0">
                <a:latin typeface="Consolas"/>
                <a:cs typeface="Consolas"/>
              </a:rPr>
              <a:t>i</a:t>
            </a:r>
            <a:r>
              <a:rPr sz="1600" spc="-7" dirty="0">
                <a:latin typeface="Consolas"/>
                <a:cs typeface="Consolas"/>
              </a:rPr>
              <a:t> (or &lt;image</a:t>
            </a:r>
            <a:r>
              <a:rPr sz="1600" spc="-40" dirty="0">
                <a:latin typeface="Consolas"/>
                <a:cs typeface="Consolas"/>
              </a:rPr>
              <a:t> </a:t>
            </a:r>
            <a:r>
              <a:rPr sz="1600" spc="-7" dirty="0">
                <a:latin typeface="Consolas"/>
                <a:cs typeface="Consolas"/>
              </a:rPr>
              <a:t>id&gt;)</a:t>
            </a:r>
            <a:endParaRPr sz="1600" dirty="0">
              <a:latin typeface="Consolas"/>
              <a:cs typeface="Consolas"/>
            </a:endParaRPr>
          </a:p>
          <a:p>
            <a:pPr>
              <a:spcBef>
                <a:spcPts val="4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6933"/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build –t </a:t>
            </a:r>
            <a:r>
              <a:rPr lang="es-ES" sz="1600" spc="-7" dirty="0">
                <a:latin typeface="Consolas"/>
                <a:cs typeface="Consolas"/>
              </a:rPr>
              <a:t>node</a:t>
            </a:r>
            <a:r>
              <a:rPr sz="1600" spc="-7" dirty="0">
                <a:latin typeface="Consolas"/>
                <a:cs typeface="Consolas"/>
              </a:rPr>
              <a:t>:2.0</a:t>
            </a:r>
            <a:r>
              <a:rPr sz="1600" spc="-120" dirty="0">
                <a:latin typeface="Consolas"/>
                <a:cs typeface="Consolas"/>
              </a:rPr>
              <a:t> </a:t>
            </a:r>
            <a:r>
              <a:rPr sz="1600" dirty="0">
                <a:latin typeface="Consolas"/>
                <a:cs typeface="Consolas"/>
              </a:rPr>
              <a:t>.</a:t>
            </a:r>
          </a:p>
          <a:p>
            <a:pPr>
              <a:spcBef>
                <a:spcPts val="47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6933"/>
            <a:r>
              <a:rPr sz="1600" dirty="0">
                <a:latin typeface="Consolas"/>
                <a:cs typeface="Consolas"/>
              </a:rPr>
              <a:t>$ </a:t>
            </a:r>
            <a:r>
              <a:rPr sz="1600" spc="-7" dirty="0">
                <a:latin typeface="Consolas"/>
                <a:cs typeface="Consolas"/>
              </a:rPr>
              <a:t>docker image push</a:t>
            </a:r>
            <a:r>
              <a:rPr sz="1600" spc="-127" dirty="0">
                <a:latin typeface="Consolas"/>
                <a:cs typeface="Consolas"/>
              </a:rPr>
              <a:t> </a:t>
            </a:r>
            <a:r>
              <a:rPr lang="es-ES" sz="1600" spc="-7" dirty="0">
                <a:latin typeface="Consolas"/>
                <a:cs typeface="Consolas"/>
              </a:rPr>
              <a:t>node</a:t>
            </a:r>
            <a:r>
              <a:rPr sz="1600" spc="-7" dirty="0">
                <a:latin typeface="Consolas"/>
                <a:cs typeface="Consolas"/>
              </a:rPr>
              <a:t>:2.0</a:t>
            </a:r>
            <a:endParaRPr lang="es-ES" sz="1600" spc="-7" dirty="0">
              <a:latin typeface="Consolas"/>
              <a:cs typeface="Consolas"/>
            </a:endParaRPr>
          </a:p>
          <a:p>
            <a:pPr marL="16933"/>
            <a:endParaRPr lang="es-ES" sz="1600" spc="-7" dirty="0">
              <a:latin typeface="Consolas"/>
              <a:cs typeface="Consolas"/>
            </a:endParaRPr>
          </a:p>
          <a:p>
            <a:pPr marL="16933"/>
            <a:r>
              <a:rPr lang="es-ES" sz="1600" spc="-7" dirty="0">
                <a:latin typeface="Consolas"/>
                <a:cs typeface="Consolas"/>
              </a:rPr>
              <a:t>$ docker --help</a:t>
            </a:r>
            <a:endParaRPr sz="1600" dirty="0">
              <a:latin typeface="Consolas"/>
              <a:cs typeface="Consola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3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2166" y="385861"/>
            <a:ext cx="5935980" cy="607003"/>
          </a:xfrm>
          <a:prstGeom prst="rect">
            <a:avLst/>
          </a:prstGeom>
        </p:spPr>
        <p:txBody>
          <a:bodyPr vert="horz" wrap="square" lIns="0" tIns="2201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73"/>
              </a:spcBef>
            </a:pPr>
            <a:r>
              <a:rPr sz="3800" dirty="0"/>
              <a:t>Dockerfile </a:t>
            </a:r>
            <a:r>
              <a:rPr sz="3800" spc="13" dirty="0"/>
              <a:t>– </a:t>
            </a:r>
            <a:r>
              <a:rPr sz="3800" spc="7" dirty="0"/>
              <a:t>Linux</a:t>
            </a:r>
            <a:r>
              <a:rPr sz="3800" spc="-73" dirty="0"/>
              <a:t> </a:t>
            </a:r>
            <a:r>
              <a:rPr sz="3800" spc="7" dirty="0"/>
              <a:t>Example</a:t>
            </a:r>
            <a:endParaRPr sz="3800"/>
          </a:p>
        </p:txBody>
      </p:sp>
      <p:sp>
        <p:nvSpPr>
          <p:cNvPr id="5" name="object 5"/>
          <p:cNvSpPr txBox="1"/>
          <p:nvPr/>
        </p:nvSpPr>
        <p:spPr>
          <a:xfrm>
            <a:off x="7351776" y="1376601"/>
            <a:ext cx="4646515" cy="2521781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412316" marR="623978" indent="-395383">
              <a:lnSpc>
                <a:spcPts val="3093"/>
              </a:lnSpc>
              <a:spcBef>
                <a:spcPts val="860"/>
              </a:spcBef>
              <a:buChar char="•"/>
              <a:tabLst>
                <a:tab pos="412316" algn="l"/>
                <a:tab pos="413163" algn="l"/>
              </a:tabLst>
            </a:pPr>
            <a:r>
              <a:rPr sz="2000" spc="-7" dirty="0">
                <a:latin typeface="Aller" panose="02000503030000020004" pitchFamily="2" charset="0"/>
                <a:cs typeface="Arial"/>
              </a:rPr>
              <a:t>Instructions</a:t>
            </a:r>
            <a:r>
              <a:rPr sz="2000" spc="-87" dirty="0">
                <a:latin typeface="Aller" panose="02000503030000020004" pitchFamily="2" charset="0"/>
                <a:cs typeface="Arial"/>
              </a:rPr>
              <a:t> </a:t>
            </a:r>
            <a:r>
              <a:rPr sz="2000" spc="-7" dirty="0" smtClean="0">
                <a:latin typeface="Aller" panose="02000503030000020004" pitchFamily="2" charset="0"/>
                <a:cs typeface="Arial"/>
              </a:rPr>
              <a:t>on</a:t>
            </a:r>
            <a:r>
              <a:rPr lang="en-US" sz="2000" spc="-7" dirty="0" smtClean="0">
                <a:latin typeface="Aller" panose="02000503030000020004" pitchFamily="2" charset="0"/>
                <a:cs typeface="Arial"/>
              </a:rPr>
              <a:t> </a:t>
            </a:r>
            <a:r>
              <a:rPr sz="2000" spc="-7" dirty="0" smtClean="0">
                <a:latin typeface="Aller" panose="02000503030000020004" pitchFamily="2" charset="0"/>
                <a:cs typeface="Arial"/>
              </a:rPr>
              <a:t>how to</a:t>
            </a:r>
            <a:r>
              <a:rPr lang="en-US" sz="2000" spc="-7" dirty="0" smtClean="0">
                <a:latin typeface="Aller" panose="02000503030000020004" pitchFamily="2" charset="0"/>
                <a:cs typeface="Arial"/>
              </a:rPr>
              <a:t> </a:t>
            </a:r>
            <a:r>
              <a:rPr sz="2000" spc="-7" dirty="0" smtClean="0">
                <a:latin typeface="Aller" panose="02000503030000020004" pitchFamily="2" charset="0"/>
                <a:cs typeface="Arial"/>
              </a:rPr>
              <a:t>build </a:t>
            </a:r>
            <a:r>
              <a:rPr sz="2000" dirty="0">
                <a:latin typeface="Aller" panose="02000503030000020004" pitchFamily="2" charset="0"/>
                <a:cs typeface="Arial"/>
              </a:rPr>
              <a:t>a </a:t>
            </a:r>
            <a:r>
              <a:rPr sz="2000" spc="-7" dirty="0" smtClean="0">
                <a:latin typeface="Aller" panose="02000503030000020004" pitchFamily="2" charset="0"/>
                <a:cs typeface="Arial"/>
              </a:rPr>
              <a:t>Docker</a:t>
            </a:r>
            <a:r>
              <a:rPr sz="2000" spc="-47" dirty="0" smtClean="0">
                <a:latin typeface="Aller" panose="02000503030000020004" pitchFamily="2" charset="0"/>
                <a:cs typeface="Arial"/>
              </a:rPr>
              <a:t> </a:t>
            </a:r>
            <a:r>
              <a:rPr sz="2000" spc="-7" dirty="0">
                <a:latin typeface="Aller" panose="02000503030000020004" pitchFamily="2" charset="0"/>
                <a:cs typeface="Arial"/>
              </a:rPr>
              <a:t>image</a:t>
            </a:r>
            <a:endParaRPr sz="2000" dirty="0">
              <a:latin typeface="Aller" panose="02000503030000020004" pitchFamily="2" charset="0"/>
              <a:cs typeface="Arial"/>
            </a:endParaRPr>
          </a:p>
          <a:p>
            <a:pPr>
              <a:spcBef>
                <a:spcPts val="27"/>
              </a:spcBef>
              <a:buFont typeface="Arial"/>
              <a:buChar char="•"/>
            </a:pPr>
            <a:endParaRPr sz="2000" dirty="0">
              <a:latin typeface="Aller" panose="02000503030000020004" pitchFamily="2" charset="0"/>
              <a:cs typeface="Times New Roman"/>
            </a:endParaRPr>
          </a:p>
          <a:p>
            <a:pPr marL="412316" marR="6773" indent="-395383">
              <a:lnSpc>
                <a:spcPct val="80200"/>
              </a:lnSpc>
              <a:buChar char="•"/>
              <a:tabLst>
                <a:tab pos="412316" algn="l"/>
                <a:tab pos="413163" algn="l"/>
              </a:tabLst>
            </a:pPr>
            <a:r>
              <a:rPr sz="2000" spc="-7" dirty="0">
                <a:latin typeface="Aller" panose="02000503030000020004" pitchFamily="2" charset="0"/>
                <a:cs typeface="Arial"/>
              </a:rPr>
              <a:t>Looks </a:t>
            </a:r>
            <a:r>
              <a:rPr sz="2000" dirty="0">
                <a:latin typeface="Aller" panose="02000503030000020004" pitchFamily="2" charset="0"/>
                <a:cs typeface="Arial"/>
              </a:rPr>
              <a:t>very</a:t>
            </a:r>
            <a:r>
              <a:rPr sz="2000" spc="-87" dirty="0">
                <a:latin typeface="Aller" panose="02000503030000020004" pitchFamily="2" charset="0"/>
                <a:cs typeface="Arial"/>
              </a:rPr>
              <a:t> </a:t>
            </a:r>
            <a:r>
              <a:rPr sz="2000" dirty="0" smtClean="0">
                <a:latin typeface="Aller" panose="02000503030000020004" pitchFamily="2" charset="0"/>
                <a:cs typeface="Arial"/>
              </a:rPr>
              <a:t>similar </a:t>
            </a:r>
            <a:r>
              <a:rPr sz="2000" spc="-7" dirty="0">
                <a:latin typeface="Aller" panose="02000503030000020004" pitchFamily="2" charset="0"/>
                <a:cs typeface="Arial"/>
              </a:rPr>
              <a:t>to “native”  </a:t>
            </a:r>
            <a:r>
              <a:rPr sz="2000" dirty="0">
                <a:latin typeface="Aller" panose="02000503030000020004" pitchFamily="2" charset="0"/>
                <a:cs typeface="Arial"/>
              </a:rPr>
              <a:t>commands</a:t>
            </a:r>
          </a:p>
          <a:p>
            <a:pPr>
              <a:spcBef>
                <a:spcPts val="73"/>
              </a:spcBef>
              <a:buFont typeface="Arial"/>
              <a:buChar char="•"/>
            </a:pPr>
            <a:endParaRPr sz="2000" dirty="0">
              <a:latin typeface="Aller" panose="02000503030000020004" pitchFamily="2" charset="0"/>
              <a:cs typeface="Times New Roman"/>
            </a:endParaRPr>
          </a:p>
          <a:p>
            <a:pPr marL="412316" marR="843259" indent="-395383">
              <a:lnSpc>
                <a:spcPct val="80200"/>
              </a:lnSpc>
              <a:buChar char="•"/>
              <a:tabLst>
                <a:tab pos="412316" algn="l"/>
                <a:tab pos="413163" algn="l"/>
              </a:tabLst>
            </a:pPr>
            <a:r>
              <a:rPr sz="2000" spc="-7" dirty="0">
                <a:latin typeface="Aller" panose="02000503030000020004" pitchFamily="2" charset="0"/>
                <a:cs typeface="Arial"/>
              </a:rPr>
              <a:t>Important to </a:t>
            </a:r>
            <a:r>
              <a:rPr sz="2000" spc="-7" dirty="0" smtClean="0">
                <a:latin typeface="Aller" panose="02000503030000020004" pitchFamily="2" charset="0"/>
                <a:cs typeface="Arial"/>
              </a:rPr>
              <a:t>optimize</a:t>
            </a:r>
            <a:r>
              <a:rPr sz="2000" spc="-93" dirty="0" smtClean="0">
                <a:latin typeface="Aller" panose="02000503030000020004" pitchFamily="2" charset="0"/>
                <a:cs typeface="Arial"/>
              </a:rPr>
              <a:t> </a:t>
            </a:r>
            <a:r>
              <a:rPr sz="2000" dirty="0">
                <a:latin typeface="Aller" panose="02000503030000020004" pitchFamily="2" charset="0"/>
                <a:cs typeface="Arial"/>
              </a:rPr>
              <a:t>your  </a:t>
            </a:r>
            <a:r>
              <a:rPr sz="2000" spc="-7" dirty="0">
                <a:latin typeface="Aller" panose="02000503030000020004" pitchFamily="2" charset="0"/>
                <a:cs typeface="Arial"/>
              </a:rPr>
              <a:t>Dockerfile</a:t>
            </a:r>
            <a:endParaRPr sz="2000" dirty="0">
              <a:latin typeface="Aller" panose="02000503030000020004" pitchFamily="2" charset="0"/>
              <a:cs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CBDAC44-DFD0-446A-9006-9858CF17C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01" y="1376601"/>
            <a:ext cx="6356095" cy="498275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6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smtClean="0"/>
              <a:t>Registry is a storage component for Docker images</a:t>
            </a:r>
          </a:p>
          <a:p>
            <a:r>
              <a:rPr lang="en-US" dirty="0" smtClean="0"/>
              <a:t>We can store the images in either Public/Private repositories</a:t>
            </a:r>
          </a:p>
          <a:p>
            <a:r>
              <a:rPr lang="en-US" dirty="0" smtClean="0"/>
              <a:t>Docker Hub is Docker’s very own cloud repository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9" y="3779925"/>
            <a:ext cx="1847501" cy="12209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50592" y="3779925"/>
            <a:ext cx="9026408" cy="1318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ndara" panose="020E0502030303020204" pitchFamily="34" charset="0"/>
              </a:rPr>
              <a:t>Why use Docker Registries?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ndara" panose="020E0502030303020204" pitchFamily="34" charset="0"/>
              </a:rPr>
              <a:t>Control where your images are being stored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ndara" panose="020E0502030303020204" pitchFamily="34" charset="0"/>
              </a:rPr>
              <a:t>Integrate image storage with your in-house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26972081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170" name="Picture 2" descr="https://www.docker.com/sites/default/files/d8/styles/large/public/2020-01/Create%20repo%20%281%29.png?itok=ZiVHSUE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3660" r="2401" b="3219"/>
          <a:stretch/>
        </p:blipFill>
        <p:spPr bwMode="auto">
          <a:xfrm>
            <a:off x="5844007" y="1334358"/>
            <a:ext cx="6154284" cy="485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223" t="36179" r="66356" b="54474"/>
          <a:stretch/>
        </p:blipFill>
        <p:spPr>
          <a:xfrm>
            <a:off x="238691" y="1334358"/>
            <a:ext cx="3368897" cy="96153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361" t="33803" r="38230" b="52635"/>
          <a:stretch/>
        </p:blipFill>
        <p:spPr>
          <a:xfrm>
            <a:off x="246058" y="1872855"/>
            <a:ext cx="5012625" cy="1395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7527" y="3267978"/>
            <a:ext cx="54964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02124"/>
                </a:solidFill>
                <a:latin typeface="Candara" panose="020E0502030303020204" pitchFamily="34" charset="0"/>
              </a:rPr>
              <a:t>Docker Hub is a service for finding and sharing container images with your team and the Docker community. </a:t>
            </a:r>
            <a:endParaRPr lang="en-US" sz="20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endParaRPr lang="en-US" sz="20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r>
              <a:rPr lang="en-US" b="1" dirty="0" smtClean="0">
                <a:solidFill>
                  <a:srgbClr val="202124"/>
                </a:solidFill>
                <a:latin typeface="Candara" panose="020E0502030303020204" pitchFamily="34" charset="0"/>
              </a:rPr>
              <a:t>Key </a:t>
            </a:r>
            <a:r>
              <a:rPr lang="en-US" b="1" dirty="0">
                <a:solidFill>
                  <a:srgbClr val="202124"/>
                </a:solidFill>
                <a:latin typeface="Candara" panose="020E0502030303020204" pitchFamily="34" charset="0"/>
              </a:rPr>
              <a:t>features </a:t>
            </a:r>
            <a:endParaRPr lang="en-US" b="1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ndara" panose="020E0502030303020204" pitchFamily="34" charset="0"/>
              </a:rPr>
              <a:t>Explore the world’s largest container image repository</a:t>
            </a:r>
            <a:endParaRPr lang="en-US" sz="16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ndara" panose="020E0502030303020204" pitchFamily="34" charset="0"/>
              </a:rPr>
              <a:t>Share and store images in public or private repositories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197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An image is a collection of files and some meta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Images are comprised of multiple layers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Each image contains software you want to run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Every image contains a base layer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Layers are ready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1026" name="Picture 2" descr="https://player.slideplayer.com/76/12637290/slides/slide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6" t="24250" r="4095" b="30750"/>
          <a:stretch/>
        </p:blipFill>
        <p:spPr bwMode="auto">
          <a:xfrm>
            <a:off x="8953338" y="2615647"/>
            <a:ext cx="3044953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563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6620202" cy="47460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Standardized packaging for </a:t>
            </a:r>
            <a:r>
              <a:rPr lang="en-US" dirty="0" smtClean="0"/>
              <a:t>software </a:t>
            </a:r>
            <a:r>
              <a:rPr lang="en-US" dirty="0"/>
              <a:t>and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Isolate apps from each other</a:t>
            </a:r>
          </a:p>
          <a:p>
            <a:pPr>
              <a:lnSpc>
                <a:spcPct val="150000"/>
              </a:lnSpc>
            </a:pPr>
            <a:r>
              <a:rPr lang="en-US" dirty="0"/>
              <a:t>Share the same OS kernel</a:t>
            </a:r>
          </a:p>
          <a:p>
            <a:pPr>
              <a:lnSpc>
                <a:spcPct val="150000"/>
              </a:lnSpc>
            </a:pPr>
            <a:r>
              <a:rPr lang="en-US" dirty="0"/>
              <a:t>Works for all major </a:t>
            </a:r>
            <a:r>
              <a:rPr lang="en-US" dirty="0" smtClean="0"/>
              <a:t>Linux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object 4"/>
          <p:cNvSpPr/>
          <p:nvPr/>
        </p:nvSpPr>
        <p:spPr>
          <a:xfrm>
            <a:off x="7199050" y="1691958"/>
            <a:ext cx="4799241" cy="3968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05186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and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252725"/>
            <a:ext cx="5449824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Read Only Template used to create Containers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Built by Docker Users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Stored in a Docker Hub or your local Registry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677" t="31696" r="73385" b="53642"/>
          <a:stretch/>
        </p:blipFill>
        <p:spPr>
          <a:xfrm>
            <a:off x="1731822" y="2247054"/>
            <a:ext cx="1249122" cy="1297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5407" y="3544842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Image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8194" name="Picture 2" descr="Docker Container Icon #346704 - Free Icons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08" y="1413763"/>
            <a:ext cx="3810244" cy="29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07107" y="4252725"/>
            <a:ext cx="4730537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Isolated Application Platform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Contains everything needed to run the application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Built from one or more images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56" y="2895948"/>
            <a:ext cx="3712464" cy="0"/>
          </a:xfrm>
          <a:prstGeom prst="straightConnector1">
            <a:avLst/>
          </a:prstGeom>
          <a:ln w="38100"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8287" y="2502033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run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1757" y="3671358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Container</a:t>
            </a:r>
            <a:endParaRPr lang="en-US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99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8714178" cy="47460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Docker Compose is a tool for defining and running complex applications with Docker.</a:t>
            </a:r>
          </a:p>
          <a:p>
            <a:pPr>
              <a:lnSpc>
                <a:spcPct val="200000"/>
              </a:lnSpc>
            </a:pPr>
            <a:r>
              <a:rPr lang="it-IT" dirty="0"/>
              <a:t>Define a multi-container application in a single file</a:t>
            </a:r>
          </a:p>
          <a:p>
            <a:pPr>
              <a:lnSpc>
                <a:spcPct val="200000"/>
              </a:lnSpc>
            </a:pPr>
            <a:r>
              <a:rPr lang="en-US" dirty="0"/>
              <a:t>Spin your application up in a single </a:t>
            </a:r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2" descr="Drupal Development with Docker Compose | Chapter Three">
            <a:extLst>
              <a:ext uri="{FF2B5EF4-FFF2-40B4-BE49-F238E27FC236}">
                <a16:creationId xmlns:a16="http://schemas.microsoft.com/office/drawing/2014/main" id="{69FAA775-D804-483C-A48F-212BE2B8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6" y="1415507"/>
            <a:ext cx="2763699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4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8714178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Features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Multiple isolated environments on a single host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Preserve volume data when containers are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recreate containers that have changed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Variables and moving a composition between environments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Multiple compose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2" descr="Drupal Development with Docker Compose | Chapter Three">
            <a:extLst>
              <a:ext uri="{FF2B5EF4-FFF2-40B4-BE49-F238E27FC236}">
                <a16:creationId xmlns:a16="http://schemas.microsoft.com/office/drawing/2014/main" id="{69FAA775-D804-483C-A48F-212BE2B8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6" y="1415507"/>
            <a:ext cx="2763699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40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2DCB1-96FA-E745-B0B6-08313143C939}"/>
              </a:ext>
            </a:extLst>
          </p:cNvPr>
          <p:cNvSpPr txBox="1"/>
          <p:nvPr/>
        </p:nvSpPr>
        <p:spPr>
          <a:xfrm>
            <a:off x="717579" y="3435458"/>
            <a:ext cx="314408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Gather the app and its dependencies. Create an immutable container image.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244C5-3808-6341-A2EC-02CAA081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4446" y="977053"/>
            <a:ext cx="1812441" cy="18124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109BDC7-CED4-AD4F-9524-88CDCCCD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60193" y="1480673"/>
            <a:ext cx="1271614" cy="127161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3093F65-7C22-5D45-9285-A776DFE35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347216" y="1403477"/>
            <a:ext cx="1426005" cy="14260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27A9FA-75AD-3F40-83BE-D3758B22D5B1}"/>
              </a:ext>
            </a:extLst>
          </p:cNvPr>
          <p:cNvSpPr txBox="1"/>
          <p:nvPr/>
        </p:nvSpPr>
        <p:spPr>
          <a:xfrm>
            <a:off x="4602917" y="3454830"/>
            <a:ext cx="343037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Store the container image in a registry so it can be downloaded to compute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83ED7-6842-CC42-8CEF-E92D43AA8A21}"/>
              </a:ext>
            </a:extLst>
          </p:cNvPr>
          <p:cNvSpPr txBox="1"/>
          <p:nvPr/>
        </p:nvSpPr>
        <p:spPr>
          <a:xfrm>
            <a:off x="8538805" y="3435458"/>
            <a:ext cx="343037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Run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Download image to compute, unpack it, and run it in an isolated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77890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9218" name="Picture 2" descr="Updating a Container with Docker Compos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11775" r="63027" b="11855"/>
          <a:stretch/>
        </p:blipFill>
        <p:spPr bwMode="auto">
          <a:xfrm>
            <a:off x="563815" y="1406880"/>
            <a:ext cx="1301561" cy="17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2276911" y="1457506"/>
            <a:ext cx="8458145" cy="1669742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just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Compose make it easier to configure and run applications made up of multiple containers. For example, imagine being able to define three containers-one running a web app, another running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postgres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and a third running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redis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-all in one YML file and then running those three connected containers in a single command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8703" y="3767328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Web App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8703" y="4622913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Postgres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8703" y="5478498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Redis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304288" y="3959351"/>
            <a:ext cx="329184" cy="193977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6751" y="4734806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anose="020E0502030303020204" pitchFamily="34" charset="0"/>
              </a:rPr>
              <a:t>Containers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4056" y="3593592"/>
            <a:ext cx="1490472" cy="263347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4882896" y="4315968"/>
            <a:ext cx="1444752" cy="1088135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Compose File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7" idx="3"/>
            <a:endCxn id="13" idx="2"/>
          </p:cNvCxnSpPr>
          <p:nvPr/>
        </p:nvCxnSpPr>
        <p:spPr>
          <a:xfrm>
            <a:off x="4032559" y="4041649"/>
            <a:ext cx="850337" cy="9544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3" idx="2"/>
          </p:cNvCxnSpPr>
          <p:nvPr/>
        </p:nvCxnSpPr>
        <p:spPr>
          <a:xfrm>
            <a:off x="4032559" y="4897234"/>
            <a:ext cx="850337" cy="98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3" idx="2"/>
          </p:cNvCxnSpPr>
          <p:nvPr/>
        </p:nvCxnSpPr>
        <p:spPr>
          <a:xfrm flipV="1">
            <a:off x="4032559" y="4996052"/>
            <a:ext cx="850337" cy="756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92240" y="4315968"/>
            <a:ext cx="5376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You can run these three containers with a single command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86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2" y="1406880"/>
            <a:ext cx="2487114" cy="2258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56" y="4067825"/>
            <a:ext cx="2617563" cy="2284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31" y="1207300"/>
            <a:ext cx="5774250" cy="366998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5" idx="2"/>
            <a:endCxn id="6" idx="1"/>
          </p:cNvCxnSpPr>
          <p:nvPr/>
        </p:nvCxnSpPr>
        <p:spPr>
          <a:xfrm>
            <a:off x="1719099" y="3664918"/>
            <a:ext cx="1243557" cy="15452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7" idx="1"/>
          </p:cNvCxnSpPr>
          <p:nvPr/>
        </p:nvCxnSpPr>
        <p:spPr>
          <a:xfrm flipV="1">
            <a:off x="4271438" y="3042290"/>
            <a:ext cx="1630693" cy="10255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107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in 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73" y="1488976"/>
            <a:ext cx="8352748" cy="47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9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YAML </a:t>
            </a:r>
            <a:r>
              <a:rPr lang="en-US" dirty="0" err="1" smtClean="0"/>
              <a:t>Ain't</a:t>
            </a:r>
            <a:r>
              <a:rPr lang="en-US" dirty="0" smtClean="0"/>
              <a:t> </a:t>
            </a:r>
            <a:r>
              <a:rPr lang="en-US" dirty="0"/>
              <a:t>Markup Language (YAML) is </a:t>
            </a:r>
            <a:r>
              <a:rPr lang="en-US" dirty="0" smtClean="0"/>
              <a:t>a </a:t>
            </a:r>
            <a:r>
              <a:rPr lang="en-US" dirty="0"/>
              <a:t>human-friendly data </a:t>
            </a:r>
            <a:r>
              <a:rPr lang="en-US" dirty="0" smtClean="0"/>
              <a:t>serialization language </a:t>
            </a:r>
            <a:r>
              <a:rPr lang="en-US" dirty="0"/>
              <a:t>for all programming languages.</a:t>
            </a:r>
            <a:endParaRPr lang="en-US" dirty="0" smtClean="0"/>
          </a:p>
          <a:p>
            <a:r>
              <a:rPr lang="en-US" dirty="0" smtClean="0"/>
              <a:t>It's </a:t>
            </a:r>
            <a:r>
              <a:rPr lang="en-US" dirty="0"/>
              <a:t>often used as a format for configuration files, but its object serialization abilities make it a viable replacement for languages like JSON. </a:t>
            </a:r>
            <a:endParaRPr lang="en-US" dirty="0" smtClean="0"/>
          </a:p>
          <a:p>
            <a:r>
              <a:rPr lang="en-US" dirty="0"/>
              <a:t>It is commonly used for configuration files and in applications where data is being stored or transmitted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Latest </a:t>
            </a:r>
            <a:r>
              <a:rPr lang="en-US" dirty="0"/>
              <a:t>version (YAML </a:t>
            </a:r>
            <a:r>
              <a:rPr lang="en-US" dirty="0" smtClean="0"/>
              <a:t>1.2.2 on October 2021)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12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YAML </a:t>
            </a:r>
            <a:r>
              <a:rPr lang="en-US" dirty="0"/>
              <a:t>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</a:t>
            </a:r>
          </a:p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Image	</a:t>
            </a:r>
          </a:p>
          <a:p>
            <a:pPr lvl="1"/>
            <a:r>
              <a:rPr lang="en-US" dirty="0"/>
              <a:t>Environment</a:t>
            </a:r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 smtClean="0"/>
              <a:t>Volumes</a:t>
            </a:r>
            <a:endParaRPr lang="en-US" dirty="0"/>
          </a:p>
          <a:p>
            <a:r>
              <a:rPr lang="en-US" dirty="0"/>
              <a:t>Volumes</a:t>
            </a:r>
          </a:p>
          <a:p>
            <a:r>
              <a:rPr lang="en-US" dirty="0"/>
              <a:t>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20221" y="1426283"/>
            <a:ext cx="7917424" cy="830997"/>
          </a:xfrm>
          <a:prstGeom prst="rect">
            <a:avLst/>
          </a:prstGeom>
          <a:ln w="28575"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solidFill>
                  <a:srgbClr val="0A0A0A"/>
                </a:solidFill>
                <a:latin typeface="Candara" panose="020E0502030303020204" pitchFamily="34" charset="0"/>
              </a:rPr>
              <a:t>YAML </a:t>
            </a:r>
            <a:r>
              <a:rPr lang="en-US" sz="2400" dirty="0">
                <a:solidFill>
                  <a:srgbClr val="0A0A0A"/>
                </a:solidFill>
                <a:latin typeface="Candara" panose="020E0502030303020204" pitchFamily="34" charset="0"/>
              </a:rPr>
              <a:t>files are most commonly used as configuration files, which define a program or application's settings.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8901" y="2423795"/>
            <a:ext cx="6240279" cy="3986784"/>
          </a:xfrm>
          <a:prstGeom prst="rect">
            <a:avLst/>
          </a:prstGeom>
          <a:solidFill>
            <a:schemeClr val="bg1"/>
          </a:soli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version: '3'</a:t>
            </a:r>
          </a:p>
          <a:p>
            <a:endParaRPr lang="en-US" sz="14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services: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image: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jenkins:lts</a:t>
            </a:r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ports: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- “8080:8080”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- “50000:50000”</a:t>
            </a:r>
          </a:p>
          <a:p>
            <a:endParaRPr lang="en-US" sz="14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artifactory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image: docker.bintray.io/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jfrog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artifactory-oss:latest</a:t>
            </a:r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ports: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 - </a:t>
            </a:r>
            <a:r>
              <a:rPr lang="en-US" sz="20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8081:8081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he-IL" sz="1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Containerization is the packaging of software code with just the operating system (OS) libraries and dependencies required to run the code to create a single lightweight executable—called a container—that runs consistently on any infrastructure</a:t>
            </a:r>
            <a:r>
              <a:rPr lang="en-US" dirty="0" smtClean="0"/>
              <a:t>.</a:t>
            </a:r>
          </a:p>
          <a:p>
            <a:r>
              <a:rPr lang="en-US" dirty="0"/>
              <a:t>Containerization allows developers to create and deploy applications faster and more securely.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Containerization entails placing a software component and its environment, dependencies, and configuration, into an isolated unit called a container.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makes it possible to deploy an application consistently on any computing environment, whether on-premises or cloud-based. </a:t>
            </a:r>
            <a:endParaRPr lang="en-US" dirty="0" smtClean="0"/>
          </a:p>
          <a:p>
            <a:r>
              <a:rPr lang="en-US" dirty="0"/>
              <a:t>A container is a standardized unit of software abstracted from the operating system.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contains code and all its dependencies that can be transferred and run without changing one environment to another.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8419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200" dirty="0"/>
              <a:t>Containerized apps share Host OS’s kernel to execute work</a:t>
            </a:r>
          </a:p>
          <a:p>
            <a:r>
              <a:rPr lang="en-US" sz="2200" dirty="0" smtClean="0"/>
              <a:t>Workload </a:t>
            </a:r>
            <a:r>
              <a:rPr lang="en-US" sz="2200" dirty="0"/>
              <a:t>in Containers use Host OS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6" y="1591056"/>
            <a:ext cx="8343381" cy="3643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5" y="1691640"/>
            <a:ext cx="30005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What we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Lightweight</a:t>
            </a:r>
            <a:endParaRPr lang="en-US" sz="16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Require </a:t>
            </a:r>
            <a:r>
              <a:rPr lang="en-US" sz="1600" dirty="0">
                <a:latin typeface="Candara" panose="020E0502030303020204" pitchFamily="34" charset="0"/>
              </a:rPr>
              <a:t>less memory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Fast </a:t>
            </a:r>
            <a:r>
              <a:rPr lang="en-US" sz="1600" dirty="0">
                <a:latin typeface="Candara" panose="020E0502030303020204" pitchFamily="34" charset="0"/>
              </a:rPr>
              <a:t>lunch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better </a:t>
            </a:r>
            <a:r>
              <a:rPr lang="en-US" sz="1600" dirty="0">
                <a:latin typeface="Candara" panose="020E0502030303020204" pitchFamily="34" charset="0"/>
              </a:rPr>
              <a:t>resource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1000s </a:t>
            </a:r>
            <a:r>
              <a:rPr lang="en-US" sz="1600" dirty="0">
                <a:latin typeface="Candara" panose="020E0502030303020204" pitchFamily="34" charset="0"/>
              </a:rPr>
              <a:t>of containers can be loaded onto a Host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864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2046</Words>
  <Application>Microsoft Office PowerPoint</Application>
  <PresentationFormat>Widescreen</PresentationFormat>
  <Paragraphs>390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Aller</vt:lpstr>
      <vt:lpstr>Amazon Ember</vt:lpstr>
      <vt:lpstr>Arial</vt:lpstr>
      <vt:lpstr>Calibri</vt:lpstr>
      <vt:lpstr>Calibri Light</vt:lpstr>
      <vt:lpstr>Candara</vt:lpstr>
      <vt:lpstr>Consolas</vt:lpstr>
      <vt:lpstr>Times New Roman</vt:lpstr>
      <vt:lpstr>Office Theme</vt:lpstr>
      <vt:lpstr>Containerization</vt:lpstr>
      <vt:lpstr>Outline</vt:lpstr>
      <vt:lpstr>PowerPoint Presentation</vt:lpstr>
      <vt:lpstr>PowerPoint Presentation</vt:lpstr>
      <vt:lpstr>PowerPoint Presentation</vt:lpstr>
      <vt:lpstr>Containerization?</vt:lpstr>
      <vt:lpstr>Containerization?</vt:lpstr>
      <vt:lpstr>Containerization?</vt:lpstr>
      <vt:lpstr>Containerization</vt:lpstr>
      <vt:lpstr>Containerization</vt:lpstr>
      <vt:lpstr>Containers</vt:lpstr>
      <vt:lpstr>Containerization Benefits</vt:lpstr>
      <vt:lpstr>Containerization Benefits</vt:lpstr>
      <vt:lpstr>Why Do We Need Containers?</vt:lpstr>
      <vt:lpstr>Why Do We Need Containers?</vt:lpstr>
      <vt:lpstr>Common Features of Containers</vt:lpstr>
      <vt:lpstr>Monolithic vs Microservices Architecture</vt:lpstr>
      <vt:lpstr>Monolithic vs Microservices Architecture</vt:lpstr>
      <vt:lpstr>Monolithic vs Microservices Architecture</vt:lpstr>
      <vt:lpstr>Container Tools</vt:lpstr>
      <vt:lpstr>Why we need Docker?</vt:lpstr>
      <vt:lpstr>Problems before Docker</vt:lpstr>
      <vt:lpstr>Problems before Docker</vt:lpstr>
      <vt:lpstr>Problems before Docker</vt:lpstr>
      <vt:lpstr>How Docker Solves these problems</vt:lpstr>
      <vt:lpstr>What is Docker?</vt:lpstr>
      <vt:lpstr>What is Docker?</vt:lpstr>
      <vt:lpstr>Docker in a Nutshell</vt:lpstr>
      <vt:lpstr>Docker Example</vt:lpstr>
      <vt:lpstr>Docker Example</vt:lpstr>
      <vt:lpstr>Docker Case Study</vt:lpstr>
      <vt:lpstr>Docker Case Study (Indiana University)</vt:lpstr>
      <vt:lpstr>Docker Case Study (Indiana University)</vt:lpstr>
      <vt:lpstr>Docker Case Study (Indiana University)</vt:lpstr>
      <vt:lpstr>Docker Case Study (Indiana University)</vt:lpstr>
      <vt:lpstr>Docker Case Study (Indiana University)</vt:lpstr>
      <vt:lpstr>Docker Components</vt:lpstr>
      <vt:lpstr>Docker Architecture</vt:lpstr>
      <vt:lpstr>Docker Components</vt:lpstr>
      <vt:lpstr>Docker Components</vt:lpstr>
      <vt:lpstr>Basic Docker Commands</vt:lpstr>
      <vt:lpstr>Dockerfile – Linux Example</vt:lpstr>
      <vt:lpstr>Docker Registry</vt:lpstr>
      <vt:lpstr>Docker Hub</vt:lpstr>
      <vt:lpstr>Docker Image</vt:lpstr>
      <vt:lpstr>Docker Container</vt:lpstr>
      <vt:lpstr>Docker Images and Containers</vt:lpstr>
      <vt:lpstr>Docker Compose</vt:lpstr>
      <vt:lpstr>Docker Compose</vt:lpstr>
      <vt:lpstr>Docker Compose</vt:lpstr>
      <vt:lpstr>Basic Docker Commands</vt:lpstr>
      <vt:lpstr>Docker – in DevOps</vt:lpstr>
      <vt:lpstr>YAML File</vt:lpstr>
      <vt:lpstr>YAML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162</cp:revision>
  <cp:lastPrinted>2021-10-18T07:27:50Z</cp:lastPrinted>
  <dcterms:created xsi:type="dcterms:W3CDTF">2021-10-12T10:09:12Z</dcterms:created>
  <dcterms:modified xsi:type="dcterms:W3CDTF">2022-10-02T07:15:13Z</dcterms:modified>
</cp:coreProperties>
</file>